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74"/>
  </p:notesMasterIdLst>
  <p:sldIdLst>
    <p:sldId id="457" r:id="rId5"/>
    <p:sldId id="998" r:id="rId6"/>
    <p:sldId id="1082" r:id="rId7"/>
    <p:sldId id="1084" r:id="rId8"/>
    <p:sldId id="1085" r:id="rId9"/>
    <p:sldId id="1174" r:id="rId10"/>
    <p:sldId id="1086" r:id="rId11"/>
    <p:sldId id="1198" r:id="rId12"/>
    <p:sldId id="1087" r:id="rId13"/>
    <p:sldId id="1088" r:id="rId14"/>
    <p:sldId id="1089" r:id="rId15"/>
    <p:sldId id="1090" r:id="rId16"/>
    <p:sldId id="1092" r:id="rId17"/>
    <p:sldId id="1093" r:id="rId18"/>
    <p:sldId id="1094" r:id="rId19"/>
    <p:sldId id="1095" r:id="rId20"/>
    <p:sldId id="1096" r:id="rId21"/>
    <p:sldId id="1098" r:id="rId22"/>
    <p:sldId id="1097" r:id="rId23"/>
    <p:sldId id="1099" r:id="rId24"/>
    <p:sldId id="1100" r:id="rId25"/>
    <p:sldId id="1175" r:id="rId26"/>
    <p:sldId id="1102" r:id="rId27"/>
    <p:sldId id="1103" r:id="rId28"/>
    <p:sldId id="1104" r:id="rId29"/>
    <p:sldId id="1105" r:id="rId30"/>
    <p:sldId id="1176" r:id="rId31"/>
    <p:sldId id="1177" r:id="rId32"/>
    <p:sldId id="1109" r:id="rId33"/>
    <p:sldId id="1110" r:id="rId34"/>
    <p:sldId id="1111" r:id="rId35"/>
    <p:sldId id="1112" r:id="rId36"/>
    <p:sldId id="1113" r:id="rId37"/>
    <p:sldId id="1114" r:id="rId38"/>
    <p:sldId id="1115" r:id="rId39"/>
    <p:sldId id="1178" r:id="rId40"/>
    <p:sldId id="1117" r:id="rId41"/>
    <p:sldId id="1179" r:id="rId42"/>
    <p:sldId id="1180" r:id="rId43"/>
    <p:sldId id="1120" r:id="rId44"/>
    <p:sldId id="1121" r:id="rId45"/>
    <p:sldId id="1122" r:id="rId46"/>
    <p:sldId id="1181" r:id="rId47"/>
    <p:sldId id="1124" r:id="rId48"/>
    <p:sldId id="1125" r:id="rId49"/>
    <p:sldId id="1126" r:id="rId50"/>
    <p:sldId id="1127" r:id="rId51"/>
    <p:sldId id="1182" r:id="rId52"/>
    <p:sldId id="1129" r:id="rId53"/>
    <p:sldId id="1130" r:id="rId54"/>
    <p:sldId id="1131" r:id="rId55"/>
    <p:sldId id="1132" r:id="rId56"/>
    <p:sldId id="1133" r:id="rId57"/>
    <p:sldId id="1183" r:id="rId58"/>
    <p:sldId id="1135" r:id="rId59"/>
    <p:sldId id="1136" r:id="rId60"/>
    <p:sldId id="1137" r:id="rId61"/>
    <p:sldId id="1138" r:id="rId62"/>
    <p:sldId id="1194" r:id="rId63"/>
    <p:sldId id="1195" r:id="rId64"/>
    <p:sldId id="1197" r:id="rId65"/>
    <p:sldId id="1196" r:id="rId66"/>
    <p:sldId id="1139" r:id="rId67"/>
    <p:sldId id="1140" r:id="rId68"/>
    <p:sldId id="1142" r:id="rId69"/>
    <p:sldId id="1143" r:id="rId70"/>
    <p:sldId id="1145" r:id="rId71"/>
    <p:sldId id="1191" r:id="rId72"/>
    <p:sldId id="1192"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A90B89-867B-1AAE-6ABC-6AAAF3BE08AA}" name="CD" initials="CD" userId="C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3" autoAdjust="0"/>
    <p:restoredTop sz="96233" autoAdjust="0"/>
  </p:normalViewPr>
  <p:slideViewPr>
    <p:cSldViewPr snapToGrid="0" snapToObjects="1">
      <p:cViewPr varScale="1">
        <p:scale>
          <a:sx n="106" d="100"/>
          <a:sy n="106" d="100"/>
        </p:scale>
        <p:origin x="1420" y="56"/>
      </p:cViewPr>
      <p:guideLst>
        <p:guide orient="horz" pos="2160"/>
        <p:guide pos="288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Gross Margin (2022 Q4)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Sheet1!$D$7</c:f>
              <c:strCache>
                <c:ptCount val="1"/>
                <c:pt idx="0">
                  <c:v>Gross Margin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Sheet1!$E$6:$J$6</c:f>
              <c:strCache>
                <c:ptCount val="6"/>
                <c:pt idx="0">
                  <c:v>Apple</c:v>
                </c:pt>
                <c:pt idx="1">
                  <c:v>Xiaomi</c:v>
                </c:pt>
                <c:pt idx="2">
                  <c:v>Tesla</c:v>
                </c:pt>
                <c:pt idx="3">
                  <c:v>Xpeng</c:v>
                </c:pt>
                <c:pt idx="4">
                  <c:v>Starbucks</c:v>
                </c:pt>
                <c:pt idx="5">
                  <c:v>Luckin Coffee</c:v>
                </c:pt>
              </c:strCache>
            </c:strRef>
          </c:cat>
          <c:val>
            <c:numRef>
              <c:f>Sheet1!$E$7:$J$7</c:f>
              <c:numCache>
                <c:formatCode>0.00%</c:formatCode>
                <c:ptCount val="6"/>
                <c:pt idx="0">
                  <c:v>0.42259999999999998</c:v>
                </c:pt>
                <c:pt idx="1">
                  <c:v>0.17230000000000001</c:v>
                </c:pt>
                <c:pt idx="2">
                  <c:v>0.23760000000000001</c:v>
                </c:pt>
                <c:pt idx="3">
                  <c:v>8.6599999999999996E-2</c:v>
                </c:pt>
                <c:pt idx="4">
                  <c:v>0.25690000000000002</c:v>
                </c:pt>
                <c:pt idx="5">
                  <c:v>0.2349</c:v>
                </c:pt>
              </c:numCache>
            </c:numRef>
          </c:val>
          <c:extLst>
            <c:ext xmlns:c16="http://schemas.microsoft.com/office/drawing/2014/chart" uri="{C3380CC4-5D6E-409C-BE32-E72D297353CC}">
              <c16:uniqueId val="{00000000-0B2D-4B75-A759-DCCAA2A185A3}"/>
            </c:ext>
          </c:extLst>
        </c:ser>
        <c:dLbls>
          <c:showLegendKey val="0"/>
          <c:showVal val="0"/>
          <c:showCatName val="0"/>
          <c:showSerName val="0"/>
          <c:showPercent val="0"/>
          <c:showBubbleSize val="0"/>
        </c:dLbls>
        <c:gapWidth val="219"/>
        <c:overlap val="-27"/>
        <c:axId val="1930936431"/>
        <c:axId val="1308134735"/>
      </c:barChart>
      <c:catAx>
        <c:axId val="1930936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08134735"/>
        <c:crosses val="autoZero"/>
        <c:auto val="1"/>
        <c:lblAlgn val="ctr"/>
        <c:lblOffset val="100"/>
        <c:noMultiLvlLbl val="0"/>
      </c:catAx>
      <c:valAx>
        <c:axId val="130813473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309364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3/23/2024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 account </a:t>
            </a:r>
            <a:r>
              <a:rPr lang="en-US" dirty="0">
                <a:sym typeface="Wingdings" pitchFamily="2" charset="2"/>
              </a:rPr>
              <a:t> want to preserve more information.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37</a:t>
            </a:fld>
            <a:endParaRPr lang="en-US" dirty="0"/>
          </a:p>
        </p:txBody>
      </p:sp>
    </p:spTree>
    <p:extLst>
      <p:ext uri="{BB962C8B-B14F-4D97-AF65-F5344CB8AC3E}">
        <p14:creationId xmlns:p14="http://schemas.microsoft.com/office/powerpoint/2010/main" val="4065966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Recovered inventory </a:t>
            </a:r>
            <a:r>
              <a:rPr lang="en-US" dirty="0">
                <a:sym typeface="Wingdings" pitchFamily="2" charset="2"/>
              </a:rPr>
              <a:t> only recover 50, because defective and scrap value is 50.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39</a:t>
            </a:fld>
            <a:endParaRPr lang="en-US" dirty="0"/>
          </a:p>
        </p:txBody>
      </p:sp>
    </p:spTree>
    <p:extLst>
      <p:ext uri="{BB962C8B-B14F-4D97-AF65-F5344CB8AC3E}">
        <p14:creationId xmlns:p14="http://schemas.microsoft.com/office/powerpoint/2010/main" val="305417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PW Audio: </a:t>
            </a:r>
          </a:p>
          <a:p>
            <a:r>
              <a:rPr lang="en-US" dirty="0"/>
              <a:t>Reduce AR 3500 </a:t>
            </a:r>
            <a:r>
              <a:rPr lang="en-US" dirty="0">
                <a:sym typeface="Wingdings" pitchFamily="2" charset="2"/>
              </a:rPr>
              <a:t> customer paid balance. </a:t>
            </a:r>
          </a:p>
          <a:p>
            <a:r>
              <a:rPr lang="en-US" dirty="0">
                <a:sym typeface="Wingdings" pitchFamily="2" charset="2"/>
              </a:rPr>
              <a:t>The company was given discount of 3430. Sales Discount is debited at 70.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43</a:t>
            </a:fld>
            <a:endParaRPr lang="en-US" dirty="0"/>
          </a:p>
        </p:txBody>
      </p:sp>
    </p:spTree>
    <p:extLst>
      <p:ext uri="{BB962C8B-B14F-4D97-AF65-F5344CB8AC3E}">
        <p14:creationId xmlns:p14="http://schemas.microsoft.com/office/powerpoint/2010/main" val="30999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Sales rev &amp; COGS for 15000 &amp; 8000</a:t>
            </a:r>
          </a:p>
          <a:p>
            <a:r>
              <a:rPr lang="en-US" dirty="0"/>
              <a:t>Sep 8… returns</a:t>
            </a:r>
          </a:p>
          <a:p>
            <a:r>
              <a:rPr lang="en-US" dirty="0"/>
              <a:t>Buying company returns 2000 good with fair value 300. </a:t>
            </a:r>
          </a:p>
          <a:p>
            <a:r>
              <a:rPr lang="en-US" dirty="0"/>
              <a:t>Reverse the revenue &amp; reverse COGS. </a:t>
            </a:r>
          </a:p>
          <a:p>
            <a:r>
              <a:rPr lang="en-US" dirty="0"/>
              <a:t>Revenue reversal is debit sales return </a:t>
            </a:r>
            <a:r>
              <a:rPr lang="en-US" dirty="0">
                <a:sym typeface="Wingdings" pitchFamily="2" charset="2"/>
              </a:rPr>
              <a:t> 2000; Reduce AR </a:t>
            </a:r>
          </a:p>
          <a:p>
            <a:r>
              <a:rPr lang="en-US" dirty="0">
                <a:sym typeface="Wingdings" pitchFamily="2" charset="2"/>
              </a:rPr>
              <a:t>Recovered part of inventory and reduce previously recorded COGS by 300.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45</a:t>
            </a:fld>
            <a:endParaRPr lang="en-US" dirty="0"/>
          </a:p>
        </p:txBody>
      </p:sp>
    </p:spTree>
    <p:extLst>
      <p:ext uri="{BB962C8B-B14F-4D97-AF65-F5344CB8AC3E}">
        <p14:creationId xmlns:p14="http://schemas.microsoft.com/office/powerpoint/2010/main" val="162739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68</a:t>
            </a:fld>
            <a:endParaRPr lang="en-US" dirty="0"/>
          </a:p>
        </p:txBody>
      </p:sp>
    </p:spTree>
    <p:extLst>
      <p:ext uri="{BB962C8B-B14F-4D97-AF65-F5344CB8AC3E}">
        <p14:creationId xmlns:p14="http://schemas.microsoft.com/office/powerpoint/2010/main" val="173545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covered service companies (we had service revenue) in prior chapters. We have multiple types of companies. In this chapter we will cover merchandising companies.  </a:t>
            </a:r>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86759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Merchandising companies: buy and sell goods. Merchandising companies, they do not produce goods themselves. Primary source of revenue is sales. </a:t>
            </a:r>
          </a:p>
          <a:p>
            <a:r>
              <a:rPr lang="en-US" dirty="0"/>
              <a:t>Different types of merchandising companies: </a:t>
            </a:r>
            <a:r>
              <a:rPr lang="en-US" dirty="0" err="1"/>
              <a:t>wholeseller</a:t>
            </a:r>
            <a:r>
              <a:rPr lang="en-US" dirty="0"/>
              <a:t>, retail, and consumer. </a:t>
            </a:r>
          </a:p>
          <a:p>
            <a:endParaRPr lang="en-US" dirty="0"/>
          </a:p>
          <a:p>
            <a:r>
              <a:rPr lang="en-US" dirty="0"/>
              <a:t>Two types: </a:t>
            </a:r>
            <a:r>
              <a:rPr lang="en-US" dirty="0" err="1"/>
              <a:t>wholeseller</a:t>
            </a:r>
            <a:r>
              <a:rPr lang="en-US" dirty="0"/>
              <a:t> </a:t>
            </a:r>
            <a:r>
              <a:rPr lang="en-US" dirty="0">
                <a:sym typeface="Wingdings" pitchFamily="2" charset="2"/>
              </a:rPr>
              <a:t> directly sell to retailer, do not sell to consumer. Retailer  sells to consumer.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a:t>
            </a:fld>
            <a:endParaRPr lang="en-US" dirty="0"/>
          </a:p>
        </p:txBody>
      </p:sp>
    </p:spTree>
    <p:extLst>
      <p:ext uri="{BB962C8B-B14F-4D97-AF65-F5344CB8AC3E}">
        <p14:creationId xmlns:p14="http://schemas.microsoft.com/office/powerpoint/2010/main" val="255971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for service company, when they sell goods, they sell on account. i.e., get A/R. </a:t>
            </a:r>
          </a:p>
          <a:p>
            <a:r>
              <a:rPr lang="en-US" dirty="0"/>
              <a:t>Merchandising company is slightly different. They have to buy inventory first. Thus, the operating cycle is bit longer. </a:t>
            </a:r>
          </a:p>
          <a:p>
            <a:r>
              <a:rPr lang="en-US" dirty="0"/>
              <a:t>Inventory </a:t>
            </a:r>
            <a:r>
              <a:rPr lang="en-US" dirty="0">
                <a:sym typeface="Wingdings" pitchFamily="2" charset="2"/>
              </a:rPr>
              <a:t> includes items a company intends for sale (after purchase and before sold) to customers in their ordinary business operating cycle. This is company’s economic resource, thus an asset. </a:t>
            </a:r>
          </a:p>
          <a:p>
            <a:r>
              <a:rPr lang="en-US" dirty="0"/>
              <a:t>Inventory is a current asset because company expects to convert it into cash in the near future. </a:t>
            </a:r>
          </a:p>
        </p:txBody>
      </p:sp>
      <p:sp>
        <p:nvSpPr>
          <p:cNvPr id="4" name="Slide Number Placeholder 3"/>
          <p:cNvSpPr>
            <a:spLocks noGrp="1"/>
          </p:cNvSpPr>
          <p:nvPr>
            <p:ph type="sldNum" sz="quarter" idx="5"/>
          </p:nvPr>
        </p:nvSpPr>
        <p:spPr/>
        <p:txBody>
          <a:bodyPr/>
          <a:lstStyle/>
          <a:p>
            <a:fld id="{688C51AE-C483-2D4F-8F27-8D6A8821F4E1}" type="slidenum">
              <a:rPr lang="en-US" smtClean="0"/>
              <a:t>5</a:t>
            </a:fld>
            <a:endParaRPr lang="en-US" dirty="0"/>
          </a:p>
        </p:txBody>
      </p:sp>
    </p:spTree>
    <p:extLst>
      <p:ext uri="{BB962C8B-B14F-4D97-AF65-F5344CB8AC3E}">
        <p14:creationId xmlns:p14="http://schemas.microsoft.com/office/powerpoint/2010/main" val="3070305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COGS: total cost of merchandise sold during the period. This is expense directly related to revenue recognized from the sale of goods. </a:t>
            </a:r>
          </a:p>
          <a:p>
            <a:r>
              <a:rPr lang="en-US" dirty="0"/>
              <a:t>Gross Profit = Sales Revenue – </a:t>
            </a:r>
            <a:r>
              <a:rPr lang="en-US" dirty="0">
                <a:solidFill>
                  <a:srgbClr val="FF0000"/>
                </a:solidFill>
              </a:rPr>
              <a:t>COGS</a:t>
            </a:r>
            <a:r>
              <a:rPr lang="en-US" dirty="0"/>
              <a:t>. Splitting expense into two parts (1. COGS &amp; 2. Operating Exp). Acct provide information to users. These two expenses have different purpose. COGS related to what I sold. Operating exp </a:t>
            </a:r>
            <a:r>
              <a:rPr lang="en-US" dirty="0">
                <a:sym typeface="Wingdings" pitchFamily="2" charset="2"/>
              </a:rPr>
              <a:t> how efficiently I use the resources. </a:t>
            </a:r>
            <a:endParaRPr lang="en-US" dirty="0"/>
          </a:p>
          <a:p>
            <a:r>
              <a:rPr lang="en-US" dirty="0"/>
              <a:t>Net Income = Gross Profit – Operating Expenses. </a:t>
            </a:r>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247366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346668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between inventory and COGS. </a:t>
            </a:r>
          </a:p>
          <a:p>
            <a:r>
              <a:rPr lang="en-US" dirty="0"/>
              <a:t>Assume beginning inventory is 200. </a:t>
            </a:r>
          </a:p>
          <a:p>
            <a:r>
              <a:rPr lang="en-US" dirty="0"/>
              <a:t>Company buy 500 inventory. Inventory is 700 after. Selling inventory reduces inventory. If sell 300, then remaining inventory is 400. </a:t>
            </a:r>
          </a:p>
          <a:p>
            <a:r>
              <a:rPr lang="en-US" dirty="0"/>
              <a:t>End Inv = Beg Inv + Purchase – Sold </a:t>
            </a:r>
          </a:p>
          <a:p>
            <a:endParaRPr lang="en-US" dirty="0"/>
          </a:p>
          <a:p>
            <a:r>
              <a:rPr lang="en-US" dirty="0"/>
              <a:t>Total cost of inventory = 500. </a:t>
            </a:r>
          </a:p>
          <a:p>
            <a:r>
              <a:rPr lang="en-US" dirty="0"/>
              <a:t>Assume purchase price = $10/unit</a:t>
            </a:r>
          </a:p>
          <a:p>
            <a:r>
              <a:rPr lang="en-US" dirty="0"/>
              <a:t>If sell, lets assume company sold for $20/unit. COGS </a:t>
            </a:r>
            <a:r>
              <a:rPr lang="en-US" dirty="0">
                <a:sym typeface="Wingdings" pitchFamily="2" charset="2"/>
              </a:rPr>
              <a:t> $10* 300</a:t>
            </a:r>
          </a:p>
          <a:p>
            <a:r>
              <a:rPr lang="en-US" dirty="0"/>
              <a:t>$20 </a:t>
            </a:r>
            <a:r>
              <a:rPr lang="en-US" dirty="0">
                <a:sym typeface="Wingdings" pitchFamily="2" charset="2"/>
              </a:rPr>
              <a:t>* 300 goes to sales revenue. </a:t>
            </a:r>
            <a:endParaRPr lang="en-US" dirty="0"/>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8</a:t>
            </a:fld>
            <a:endParaRPr lang="en-US" dirty="0"/>
          </a:p>
        </p:txBody>
      </p:sp>
    </p:spTree>
    <p:extLst>
      <p:ext uri="{BB962C8B-B14F-4D97-AF65-F5344CB8AC3E}">
        <p14:creationId xmlns:p14="http://schemas.microsoft.com/office/powerpoint/2010/main" val="4838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17</a:t>
            </a:fld>
            <a:endParaRPr lang="en-US" dirty="0"/>
          </a:p>
        </p:txBody>
      </p:sp>
    </p:spTree>
    <p:extLst>
      <p:ext uri="{BB962C8B-B14F-4D97-AF65-F5344CB8AC3E}">
        <p14:creationId xmlns:p14="http://schemas.microsoft.com/office/powerpoint/2010/main" val="393989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Crediting Inventory directly reduces the cost of the Inventory on hand, reflecting the fact that the company effectively paid less for the goods. </a:t>
            </a:r>
          </a:p>
          <a:p>
            <a:pPr lvl="1" algn="l">
              <a:buFont typeface="Arial" panose="020B0604020202020204" pitchFamily="34" charset="0"/>
              <a:buChar char="•"/>
            </a:pPr>
            <a:r>
              <a:rPr lang="en-US" b="0" i="0" dirty="0">
                <a:solidFill>
                  <a:srgbClr val="374151"/>
                </a:solidFill>
                <a:effectLst/>
                <a:latin typeface="Söhne"/>
              </a:rPr>
              <a:t>Reduce inventory cost due to discount. </a:t>
            </a:r>
          </a:p>
          <a:p>
            <a:pPr algn="l">
              <a:buFont typeface="Arial" panose="020B0604020202020204" pitchFamily="34" charset="0"/>
              <a:buChar char="•"/>
            </a:pPr>
            <a:r>
              <a:rPr lang="en-US" b="0" i="0" dirty="0">
                <a:solidFill>
                  <a:srgbClr val="374151"/>
                </a:solidFill>
                <a:effectLst/>
                <a:latin typeface="Söhne"/>
              </a:rPr>
              <a:t>Alternatively, we can also credit "Purchase Discounts" to track such discounts, which later impacts the cost of goods sold when inventory is sold.</a:t>
            </a:r>
          </a:p>
          <a:p>
            <a:br>
              <a:rPr lang="en-US" dirty="0"/>
            </a:b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27</a:t>
            </a:fld>
            <a:endParaRPr lang="en-US" dirty="0"/>
          </a:p>
        </p:txBody>
      </p:sp>
    </p:spTree>
    <p:extLst>
      <p:ext uri="{BB962C8B-B14F-4D97-AF65-F5344CB8AC3E}">
        <p14:creationId xmlns:p14="http://schemas.microsoft.com/office/powerpoint/2010/main" val="882738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4975225" y="4494212"/>
            <a:ext cx="892175" cy="708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5972174" y="4416425"/>
            <a:ext cx="166687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6500812" y="44878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10">
            <a:extLst>
              <a:ext uri="{FF2B5EF4-FFF2-40B4-BE49-F238E27FC236}">
                <a16:creationId xmlns:a16="http://schemas.microsoft.com/office/drawing/2014/main" id="{FAB20AEF-3E05-D2EB-4BFF-7D23D27F5BA7}"/>
              </a:ext>
            </a:extLst>
          </p:cNvPr>
          <p:cNvSpPr>
            <a:spLocks noGrp="1"/>
          </p:cNvSpPr>
          <p:nvPr>
            <p:ph sz="quarter" idx="23"/>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9" name="Content Placeholder 10">
            <a:extLst>
              <a:ext uri="{FF2B5EF4-FFF2-40B4-BE49-F238E27FC236}">
                <a16:creationId xmlns:a16="http://schemas.microsoft.com/office/drawing/2014/main" id="{B7202A10-CBB6-CE44-79C1-EA94423B8661}"/>
              </a:ext>
            </a:extLst>
          </p:cNvPr>
          <p:cNvSpPr>
            <a:spLocks noGrp="1"/>
          </p:cNvSpPr>
          <p:nvPr>
            <p:ph sz="quarter" idx="24"/>
          </p:nvPr>
        </p:nvSpPr>
        <p:spPr>
          <a:xfrm>
            <a:off x="8137525" y="66452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13" name="Content Placeholder 10">
            <a:extLst>
              <a:ext uri="{FF2B5EF4-FFF2-40B4-BE49-F238E27FC236}">
                <a16:creationId xmlns:a16="http://schemas.microsoft.com/office/drawing/2014/main" id="{C1571FC6-906C-3473-B05D-C8342CACEB47}"/>
              </a:ext>
            </a:extLst>
          </p:cNvPr>
          <p:cNvSpPr>
            <a:spLocks noGrp="1"/>
          </p:cNvSpPr>
          <p:nvPr>
            <p:ph sz="quarter" idx="25"/>
          </p:nvPr>
        </p:nvSpPr>
        <p:spPr>
          <a:xfrm>
            <a:off x="6653212" y="46402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0">
            <a:extLst>
              <a:ext uri="{FF2B5EF4-FFF2-40B4-BE49-F238E27FC236}">
                <a16:creationId xmlns:a16="http://schemas.microsoft.com/office/drawing/2014/main" id="{350F03C4-8DB9-4EE8-F103-18F5F3C633B8}"/>
              </a:ext>
            </a:extLst>
          </p:cNvPr>
          <p:cNvSpPr>
            <a:spLocks noGrp="1"/>
          </p:cNvSpPr>
          <p:nvPr>
            <p:ph sz="quarter" idx="26"/>
          </p:nvPr>
        </p:nvSpPr>
        <p:spPr>
          <a:xfrm>
            <a:off x="6805612" y="47926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0">
            <a:extLst>
              <a:ext uri="{FF2B5EF4-FFF2-40B4-BE49-F238E27FC236}">
                <a16:creationId xmlns:a16="http://schemas.microsoft.com/office/drawing/2014/main" id="{66A35C4E-2D75-3674-1A19-3B4314AD0A12}"/>
              </a:ext>
            </a:extLst>
          </p:cNvPr>
          <p:cNvSpPr>
            <a:spLocks noGrp="1"/>
          </p:cNvSpPr>
          <p:nvPr>
            <p:ph sz="quarter" idx="27"/>
          </p:nvPr>
        </p:nvSpPr>
        <p:spPr>
          <a:xfrm>
            <a:off x="6958012" y="49450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0">
            <a:extLst>
              <a:ext uri="{FF2B5EF4-FFF2-40B4-BE49-F238E27FC236}">
                <a16:creationId xmlns:a16="http://schemas.microsoft.com/office/drawing/2014/main" id="{1682C0E0-018F-415B-2C0D-C50E17EF9522}"/>
              </a:ext>
            </a:extLst>
          </p:cNvPr>
          <p:cNvSpPr>
            <a:spLocks noGrp="1"/>
          </p:cNvSpPr>
          <p:nvPr>
            <p:ph sz="quarter" idx="28"/>
          </p:nvPr>
        </p:nvSpPr>
        <p:spPr>
          <a:xfrm>
            <a:off x="7110412" y="50974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7" name="Content Placeholder 10">
            <a:extLst>
              <a:ext uri="{FF2B5EF4-FFF2-40B4-BE49-F238E27FC236}">
                <a16:creationId xmlns:a16="http://schemas.microsoft.com/office/drawing/2014/main" id="{FE59AC1B-2EFF-85D8-35F9-34A53BC54FA5}"/>
              </a:ext>
            </a:extLst>
          </p:cNvPr>
          <p:cNvSpPr>
            <a:spLocks noGrp="1"/>
          </p:cNvSpPr>
          <p:nvPr>
            <p:ph sz="quarter" idx="29"/>
          </p:nvPr>
        </p:nvSpPr>
        <p:spPr>
          <a:xfrm>
            <a:off x="7262812" y="52498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Content Placeholder 10">
            <a:extLst>
              <a:ext uri="{FF2B5EF4-FFF2-40B4-BE49-F238E27FC236}">
                <a16:creationId xmlns:a16="http://schemas.microsoft.com/office/drawing/2014/main" id="{E25985DB-A4A7-AC1E-09BB-046D64547D93}"/>
              </a:ext>
            </a:extLst>
          </p:cNvPr>
          <p:cNvSpPr>
            <a:spLocks noGrp="1"/>
          </p:cNvSpPr>
          <p:nvPr>
            <p:ph sz="quarter" idx="30"/>
          </p:nvPr>
        </p:nvSpPr>
        <p:spPr>
          <a:xfrm>
            <a:off x="7415212" y="5402263"/>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0">
            <a:extLst>
              <a:ext uri="{FF2B5EF4-FFF2-40B4-BE49-F238E27FC236}">
                <a16:creationId xmlns:a16="http://schemas.microsoft.com/office/drawing/2014/main" id="{E6B9CBB8-9A72-C125-9F73-FEEC3F911E36}"/>
              </a:ext>
            </a:extLst>
          </p:cNvPr>
          <p:cNvSpPr>
            <a:spLocks noGrp="1"/>
          </p:cNvSpPr>
          <p:nvPr>
            <p:ph sz="quarter" idx="31"/>
          </p:nvPr>
        </p:nvSpPr>
        <p:spPr>
          <a:xfrm>
            <a:off x="7845424" y="5707063"/>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0">
            <a:extLst>
              <a:ext uri="{FF2B5EF4-FFF2-40B4-BE49-F238E27FC236}">
                <a16:creationId xmlns:a16="http://schemas.microsoft.com/office/drawing/2014/main" id="{53AEE08A-0B9D-0AF9-0951-57F3D1BC86B6}"/>
              </a:ext>
            </a:extLst>
          </p:cNvPr>
          <p:cNvSpPr>
            <a:spLocks noGrp="1"/>
          </p:cNvSpPr>
          <p:nvPr>
            <p:ph sz="quarter" idx="32"/>
          </p:nvPr>
        </p:nvSpPr>
        <p:spPr>
          <a:xfrm>
            <a:off x="8086724" y="433943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10">
            <a:extLst>
              <a:ext uri="{FF2B5EF4-FFF2-40B4-BE49-F238E27FC236}">
                <a16:creationId xmlns:a16="http://schemas.microsoft.com/office/drawing/2014/main" id="{B943D6A2-5787-EFCE-EB70-3F12AF3FAFC0}"/>
              </a:ext>
            </a:extLst>
          </p:cNvPr>
          <p:cNvSpPr>
            <a:spLocks noGrp="1"/>
          </p:cNvSpPr>
          <p:nvPr>
            <p:ph sz="quarter" idx="33"/>
          </p:nvPr>
        </p:nvSpPr>
        <p:spPr>
          <a:xfrm>
            <a:off x="8167687" y="43926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Content Placeholder 10">
            <a:extLst>
              <a:ext uri="{FF2B5EF4-FFF2-40B4-BE49-F238E27FC236}">
                <a16:creationId xmlns:a16="http://schemas.microsoft.com/office/drawing/2014/main" id="{F5C36157-2A4C-AAAE-6E70-6B05D5757C2D}"/>
              </a:ext>
            </a:extLst>
          </p:cNvPr>
          <p:cNvSpPr>
            <a:spLocks noGrp="1"/>
          </p:cNvSpPr>
          <p:nvPr>
            <p:ph sz="quarter" idx="34"/>
          </p:nvPr>
        </p:nvSpPr>
        <p:spPr>
          <a:xfrm>
            <a:off x="8320087" y="45450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10">
            <a:extLst>
              <a:ext uri="{FF2B5EF4-FFF2-40B4-BE49-F238E27FC236}">
                <a16:creationId xmlns:a16="http://schemas.microsoft.com/office/drawing/2014/main" id="{C575084A-F090-BC8C-5DCD-6BAE2612005F}"/>
              </a:ext>
            </a:extLst>
          </p:cNvPr>
          <p:cNvSpPr>
            <a:spLocks noGrp="1"/>
          </p:cNvSpPr>
          <p:nvPr>
            <p:ph sz="quarter" idx="35"/>
          </p:nvPr>
        </p:nvSpPr>
        <p:spPr>
          <a:xfrm>
            <a:off x="8472487" y="46974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10">
            <a:extLst>
              <a:ext uri="{FF2B5EF4-FFF2-40B4-BE49-F238E27FC236}">
                <a16:creationId xmlns:a16="http://schemas.microsoft.com/office/drawing/2014/main" id="{3B14E23B-799B-A339-9A50-B10ADDE24AFF}"/>
              </a:ext>
            </a:extLst>
          </p:cNvPr>
          <p:cNvSpPr>
            <a:spLocks noGrp="1"/>
          </p:cNvSpPr>
          <p:nvPr>
            <p:ph sz="quarter" idx="36"/>
          </p:nvPr>
        </p:nvSpPr>
        <p:spPr>
          <a:xfrm>
            <a:off x="8624887" y="48498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10">
            <a:extLst>
              <a:ext uri="{FF2B5EF4-FFF2-40B4-BE49-F238E27FC236}">
                <a16:creationId xmlns:a16="http://schemas.microsoft.com/office/drawing/2014/main" id="{3CD9AEC1-38F3-41F9-347C-0FE5095FF419}"/>
              </a:ext>
            </a:extLst>
          </p:cNvPr>
          <p:cNvSpPr>
            <a:spLocks noGrp="1"/>
          </p:cNvSpPr>
          <p:nvPr>
            <p:ph sz="quarter" idx="37"/>
          </p:nvPr>
        </p:nvSpPr>
        <p:spPr>
          <a:xfrm>
            <a:off x="8777287" y="50022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6" name="Content Placeholder 10">
            <a:extLst>
              <a:ext uri="{FF2B5EF4-FFF2-40B4-BE49-F238E27FC236}">
                <a16:creationId xmlns:a16="http://schemas.microsoft.com/office/drawing/2014/main" id="{6F16CE68-6CBD-F0E4-F354-98D85ED06F45}"/>
              </a:ext>
            </a:extLst>
          </p:cNvPr>
          <p:cNvSpPr>
            <a:spLocks noGrp="1"/>
          </p:cNvSpPr>
          <p:nvPr>
            <p:ph sz="quarter" idx="38"/>
          </p:nvPr>
        </p:nvSpPr>
        <p:spPr>
          <a:xfrm>
            <a:off x="8929687" y="51546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10">
            <a:extLst>
              <a:ext uri="{FF2B5EF4-FFF2-40B4-BE49-F238E27FC236}">
                <a16:creationId xmlns:a16="http://schemas.microsoft.com/office/drawing/2014/main" id="{07400743-4835-FC89-D876-0CCC1A030DC2}"/>
              </a:ext>
            </a:extLst>
          </p:cNvPr>
          <p:cNvSpPr>
            <a:spLocks noGrp="1"/>
          </p:cNvSpPr>
          <p:nvPr>
            <p:ph sz="quarter" idx="39"/>
          </p:nvPr>
        </p:nvSpPr>
        <p:spPr>
          <a:xfrm>
            <a:off x="9082087" y="5307012"/>
            <a:ext cx="131763" cy="4492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8" name="Content Placeholder 10">
            <a:extLst>
              <a:ext uri="{FF2B5EF4-FFF2-40B4-BE49-F238E27FC236}">
                <a16:creationId xmlns:a16="http://schemas.microsoft.com/office/drawing/2014/main" id="{2EF222C1-4D53-E19D-6BEF-6C855BC2A7F8}"/>
              </a:ext>
            </a:extLst>
          </p:cNvPr>
          <p:cNvSpPr>
            <a:spLocks noGrp="1"/>
          </p:cNvSpPr>
          <p:nvPr>
            <p:ph sz="quarter" idx="40"/>
          </p:nvPr>
        </p:nvSpPr>
        <p:spPr>
          <a:xfrm>
            <a:off x="7889875" y="42402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Content Placeholder 10">
            <a:extLst>
              <a:ext uri="{FF2B5EF4-FFF2-40B4-BE49-F238E27FC236}">
                <a16:creationId xmlns:a16="http://schemas.microsoft.com/office/drawing/2014/main" id="{3C896D9A-0F8D-2037-822A-06AB67C63343}"/>
              </a:ext>
            </a:extLst>
          </p:cNvPr>
          <p:cNvSpPr>
            <a:spLocks noGrp="1"/>
          </p:cNvSpPr>
          <p:nvPr>
            <p:ph sz="quarter" idx="41"/>
          </p:nvPr>
        </p:nvSpPr>
        <p:spPr>
          <a:xfrm>
            <a:off x="8042275" y="43926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0" name="Content Placeholder 10">
            <a:extLst>
              <a:ext uri="{FF2B5EF4-FFF2-40B4-BE49-F238E27FC236}">
                <a16:creationId xmlns:a16="http://schemas.microsoft.com/office/drawing/2014/main" id="{B363EB24-C7D5-32A9-FD44-BF08F5CD84A9}"/>
              </a:ext>
            </a:extLst>
          </p:cNvPr>
          <p:cNvSpPr>
            <a:spLocks noGrp="1"/>
          </p:cNvSpPr>
          <p:nvPr>
            <p:ph sz="quarter" idx="42"/>
          </p:nvPr>
        </p:nvSpPr>
        <p:spPr>
          <a:xfrm>
            <a:off x="8194675" y="45450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1" name="Content Placeholder 10">
            <a:extLst>
              <a:ext uri="{FF2B5EF4-FFF2-40B4-BE49-F238E27FC236}">
                <a16:creationId xmlns:a16="http://schemas.microsoft.com/office/drawing/2014/main" id="{05D51B59-7E71-E4E4-7879-8403D8E67258}"/>
              </a:ext>
            </a:extLst>
          </p:cNvPr>
          <p:cNvSpPr>
            <a:spLocks noGrp="1"/>
          </p:cNvSpPr>
          <p:nvPr>
            <p:ph sz="quarter" idx="43"/>
          </p:nvPr>
        </p:nvSpPr>
        <p:spPr>
          <a:xfrm>
            <a:off x="8347075" y="46974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Content Placeholder 10">
            <a:extLst>
              <a:ext uri="{FF2B5EF4-FFF2-40B4-BE49-F238E27FC236}">
                <a16:creationId xmlns:a16="http://schemas.microsoft.com/office/drawing/2014/main" id="{E6F996A8-CEBA-458B-728C-3A9BCD6C1F51}"/>
              </a:ext>
            </a:extLst>
          </p:cNvPr>
          <p:cNvSpPr>
            <a:spLocks noGrp="1"/>
          </p:cNvSpPr>
          <p:nvPr>
            <p:ph sz="quarter" idx="44"/>
          </p:nvPr>
        </p:nvSpPr>
        <p:spPr>
          <a:xfrm>
            <a:off x="8499475" y="48498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3" name="Content Placeholder 10">
            <a:extLst>
              <a:ext uri="{FF2B5EF4-FFF2-40B4-BE49-F238E27FC236}">
                <a16:creationId xmlns:a16="http://schemas.microsoft.com/office/drawing/2014/main" id="{7D20AD16-89A8-E574-E870-1B4A7FFD1783}"/>
              </a:ext>
            </a:extLst>
          </p:cNvPr>
          <p:cNvSpPr>
            <a:spLocks noGrp="1"/>
          </p:cNvSpPr>
          <p:nvPr>
            <p:ph sz="quarter" idx="45"/>
          </p:nvPr>
        </p:nvSpPr>
        <p:spPr>
          <a:xfrm>
            <a:off x="8651875" y="50022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Content Placeholder 10">
            <a:extLst>
              <a:ext uri="{FF2B5EF4-FFF2-40B4-BE49-F238E27FC236}">
                <a16:creationId xmlns:a16="http://schemas.microsoft.com/office/drawing/2014/main" id="{31D939D3-1F98-8455-D4C1-FA90F9192514}"/>
              </a:ext>
            </a:extLst>
          </p:cNvPr>
          <p:cNvSpPr>
            <a:spLocks noGrp="1"/>
          </p:cNvSpPr>
          <p:nvPr>
            <p:ph sz="quarter" idx="46"/>
          </p:nvPr>
        </p:nvSpPr>
        <p:spPr>
          <a:xfrm>
            <a:off x="8804275" y="51546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5" name="Content Placeholder 10">
            <a:extLst>
              <a:ext uri="{FF2B5EF4-FFF2-40B4-BE49-F238E27FC236}">
                <a16:creationId xmlns:a16="http://schemas.microsoft.com/office/drawing/2014/main" id="{C9E96E7A-4D33-2F16-E5F6-A6F40C00C895}"/>
              </a:ext>
            </a:extLst>
          </p:cNvPr>
          <p:cNvSpPr>
            <a:spLocks noGrp="1"/>
          </p:cNvSpPr>
          <p:nvPr>
            <p:ph sz="quarter" idx="47"/>
          </p:nvPr>
        </p:nvSpPr>
        <p:spPr>
          <a:xfrm>
            <a:off x="8956675" y="53070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6" name="Content Placeholder 10">
            <a:extLst>
              <a:ext uri="{FF2B5EF4-FFF2-40B4-BE49-F238E27FC236}">
                <a16:creationId xmlns:a16="http://schemas.microsoft.com/office/drawing/2014/main" id="{30AFFF4B-693B-32CC-F8EC-29568470192C}"/>
              </a:ext>
            </a:extLst>
          </p:cNvPr>
          <p:cNvSpPr>
            <a:spLocks noGrp="1"/>
          </p:cNvSpPr>
          <p:nvPr>
            <p:ph sz="quarter" idx="48"/>
          </p:nvPr>
        </p:nvSpPr>
        <p:spPr>
          <a:xfrm>
            <a:off x="9109075" y="5459412"/>
            <a:ext cx="409575" cy="601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535502"/>
            <a:ext cx="8115301" cy="4849914"/>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ED3AF2E9-6666-B55B-6852-2E31A688BC4B}"/>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D20E0B04-8885-F196-386F-7037EF8E7CF2}"/>
              </a:ext>
            </a:extLst>
          </p:cNvPr>
          <p:cNvSpPr/>
          <p:nvPr userDrawn="1"/>
        </p:nvSpPr>
        <p:spPr>
          <a:xfrm>
            <a:off x="0" y="1"/>
            <a:ext cx="9144000" cy="1408332"/>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28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5B7972D2-0184-0B77-F63B-FF8BF95D4CCB}"/>
              </a:ext>
            </a:extLst>
          </p:cNvPr>
          <p:cNvSpPr>
            <a:spLocks noGrp="1"/>
          </p:cNvSpPr>
          <p:nvPr>
            <p:ph sz="quarter" idx="23"/>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43CAE3CF-C7D3-C0D7-D280-3E2B6F5696C4}"/>
              </a:ext>
            </a:extLst>
          </p:cNvPr>
          <p:cNvSpPr>
            <a:spLocks noGrp="1"/>
          </p:cNvSpPr>
          <p:nvPr>
            <p:ph sz="quarter" idx="23"/>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4" name="Content Placeholder 13">
            <a:extLst>
              <a:ext uri="{FF2B5EF4-FFF2-40B4-BE49-F238E27FC236}">
                <a16:creationId xmlns:a16="http://schemas.microsoft.com/office/drawing/2014/main" id="{B069470F-2FDB-7615-EC81-B2C3FAB1F56C}"/>
              </a:ext>
            </a:extLst>
          </p:cNvPr>
          <p:cNvSpPr>
            <a:spLocks noGrp="1"/>
          </p:cNvSpPr>
          <p:nvPr>
            <p:ph sz="quarter" idx="24"/>
          </p:nvPr>
        </p:nvSpPr>
        <p:spPr>
          <a:xfrm>
            <a:off x="6819900" y="35052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13">
            <a:extLst>
              <a:ext uri="{FF2B5EF4-FFF2-40B4-BE49-F238E27FC236}">
                <a16:creationId xmlns:a16="http://schemas.microsoft.com/office/drawing/2014/main" id="{8653D5CC-8F3E-3FBB-6E08-1963B09E459B}"/>
              </a:ext>
            </a:extLst>
          </p:cNvPr>
          <p:cNvSpPr>
            <a:spLocks noGrp="1"/>
          </p:cNvSpPr>
          <p:nvPr>
            <p:ph sz="quarter" idx="25"/>
          </p:nvPr>
        </p:nvSpPr>
        <p:spPr>
          <a:xfrm>
            <a:off x="6972300" y="36576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13">
            <a:extLst>
              <a:ext uri="{FF2B5EF4-FFF2-40B4-BE49-F238E27FC236}">
                <a16:creationId xmlns:a16="http://schemas.microsoft.com/office/drawing/2014/main" id="{DD2A143C-CA18-1061-515C-186527536842}"/>
              </a:ext>
            </a:extLst>
          </p:cNvPr>
          <p:cNvSpPr>
            <a:spLocks noGrp="1"/>
          </p:cNvSpPr>
          <p:nvPr>
            <p:ph sz="quarter" idx="26"/>
          </p:nvPr>
        </p:nvSpPr>
        <p:spPr>
          <a:xfrm>
            <a:off x="7124700" y="38100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3">
            <a:extLst>
              <a:ext uri="{FF2B5EF4-FFF2-40B4-BE49-F238E27FC236}">
                <a16:creationId xmlns:a16="http://schemas.microsoft.com/office/drawing/2014/main" id="{23D61EB0-C15E-96B2-8E91-D4F10355D5F0}"/>
              </a:ext>
            </a:extLst>
          </p:cNvPr>
          <p:cNvSpPr>
            <a:spLocks noGrp="1"/>
          </p:cNvSpPr>
          <p:nvPr>
            <p:ph sz="quarter" idx="27"/>
          </p:nvPr>
        </p:nvSpPr>
        <p:spPr>
          <a:xfrm>
            <a:off x="7277100" y="39624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1" r:id="rId5"/>
    <p:sldLayoutId id="2147483699" r:id="rId6"/>
    <p:sldLayoutId id="2147483688" r:id="rId7"/>
    <p:sldLayoutId id="2147483700" r:id="rId8"/>
    <p:sldLayoutId id="2147483676" r:id="rId9"/>
    <p:sldLayoutId id="2147483701" r:id="rId10"/>
    <p:sldLayoutId id="2147483689" r:id="rId11"/>
    <p:sldLayoutId id="2147483702" r:id="rId12"/>
    <p:sldLayoutId id="2147483690" r:id="rId13"/>
    <p:sldLayoutId id="2147483703" r:id="rId14"/>
    <p:sldLayoutId id="2147483692" r:id="rId15"/>
    <p:sldLayoutId id="2147483704" r:id="rId16"/>
    <p:sldLayoutId id="2147483693" r:id="rId17"/>
    <p:sldLayoutId id="2147483705" r:id="rId18"/>
    <p:sldLayoutId id="2147483691" r:id="rId19"/>
    <p:sldLayoutId id="2147483706" r:id="rId20"/>
    <p:sldLayoutId id="2147483694" r:id="rId21"/>
    <p:sldLayoutId id="2147483707" r:id="rId22"/>
    <p:sldLayoutId id="2147483695" r:id="rId23"/>
    <p:sldLayoutId id="2147483708" r:id="rId24"/>
    <p:sldLayoutId id="2147483696" r:id="rId25"/>
    <p:sldLayoutId id="2147483709" r:id="rId26"/>
    <p:sldLayoutId id="2147483710" r:id="rId27"/>
    <p:sldLayoutId id="2147483698" r:id="rId28"/>
    <p:sldLayoutId id="2147483712" r:id="rId29"/>
    <p:sldLayoutId id="2147483713"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chart" Target="../charts/chart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5</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Accounting for Merchandise Operations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AF818D-B0F9-AB7E-53E1-F601689B6416}"/>
              </a:ext>
            </a:extLst>
          </p:cNvPr>
          <p:cNvSpPr>
            <a:spLocks noGrp="1"/>
          </p:cNvSpPr>
          <p:nvPr>
            <p:ph type="title"/>
          </p:nvPr>
        </p:nvSpPr>
        <p:spPr/>
        <p:txBody>
          <a:bodyPr/>
          <a:lstStyle/>
          <a:p>
            <a:r>
              <a:rPr lang="en-US" dirty="0"/>
              <a:t>Flow of Costs – Periodic System</a:t>
            </a:r>
            <a:endParaRPr lang="en-IN" dirty="0"/>
          </a:p>
        </p:txBody>
      </p:sp>
      <p:sp>
        <p:nvSpPr>
          <p:cNvPr id="6" name="Content Placeholder 5">
            <a:extLst>
              <a:ext uri="{FF2B5EF4-FFF2-40B4-BE49-F238E27FC236}">
                <a16:creationId xmlns:a16="http://schemas.microsoft.com/office/drawing/2014/main" id="{FE2C858D-75D0-F582-FFFF-F469C46B8C03}"/>
              </a:ext>
            </a:extLst>
          </p:cNvPr>
          <p:cNvSpPr>
            <a:spLocks noGrp="1"/>
          </p:cNvSpPr>
          <p:nvPr>
            <p:ph sz="quarter" idx="12"/>
          </p:nvPr>
        </p:nvSpPr>
        <p:spPr>
          <a:xfrm>
            <a:off x="513862" y="1424065"/>
            <a:ext cx="8115301" cy="2004935"/>
          </a:xfrm>
        </p:spPr>
        <p:txBody>
          <a:bodyPr>
            <a:noAutofit/>
          </a:bodyPr>
          <a:lstStyle/>
          <a:p>
            <a:pPr>
              <a:lnSpc>
                <a:spcPct val="110000"/>
              </a:lnSpc>
            </a:pPr>
            <a:r>
              <a:rPr lang="en-US" dirty="0"/>
              <a:t>Companies do not keep detailed records of goods on hand throughout the period.</a:t>
            </a:r>
          </a:p>
          <a:p>
            <a:pPr>
              <a:lnSpc>
                <a:spcPct val="110000"/>
              </a:lnSpc>
            </a:pPr>
            <a:r>
              <a:rPr lang="en-US" dirty="0">
                <a:solidFill>
                  <a:srgbClr val="FF0000"/>
                </a:solidFill>
              </a:rPr>
              <a:t>Cost of goods sold determined by count</a:t>
            </a:r>
            <a:r>
              <a:rPr lang="en-US" dirty="0"/>
              <a:t>.</a:t>
            </a:r>
          </a:p>
          <a:p>
            <a:pPr>
              <a:lnSpc>
                <a:spcPct val="110000"/>
              </a:lnSpc>
            </a:pPr>
            <a:r>
              <a:rPr lang="en-US" dirty="0"/>
              <a:t>Calculation of Cost of Goods Sold:</a:t>
            </a:r>
          </a:p>
        </p:txBody>
      </p:sp>
      <p:graphicFrame>
        <p:nvGraphicFramePr>
          <p:cNvPr id="15" name="Content Placeholder 12">
            <a:extLst>
              <a:ext uri="{FF2B5EF4-FFF2-40B4-BE49-F238E27FC236}">
                <a16:creationId xmlns:a16="http://schemas.microsoft.com/office/drawing/2014/main" id="{92484531-E696-E7EA-9720-42BE9036BD24}"/>
              </a:ext>
            </a:extLst>
          </p:cNvPr>
          <p:cNvGraphicFramePr>
            <a:graphicFrameLocks noGrp="1"/>
          </p:cNvGraphicFramePr>
          <p:nvPr>
            <p:ph type="tbl" sz="quarter" idx="19"/>
            <p:extLst>
              <p:ext uri="{D42A27DB-BD31-4B8C-83A1-F6EECF244321}">
                <p14:modId xmlns:p14="http://schemas.microsoft.com/office/powerpoint/2010/main" val="575277589"/>
              </p:ext>
            </p:extLst>
          </p:nvPr>
        </p:nvGraphicFramePr>
        <p:xfrm>
          <a:off x="1178245" y="3688019"/>
          <a:ext cx="6754490" cy="2192152"/>
        </p:xfrm>
        <a:graphic>
          <a:graphicData uri="http://schemas.openxmlformats.org/drawingml/2006/table">
            <a:tbl>
              <a:tblPr firstRow="1" bandRow="1">
                <a:tableStyleId>{2D5ABB26-0587-4C30-8999-92F81FD0307C}</a:tableStyleId>
              </a:tblPr>
              <a:tblGrid>
                <a:gridCol w="5103305">
                  <a:extLst>
                    <a:ext uri="{9D8B030D-6E8A-4147-A177-3AD203B41FA5}">
                      <a16:colId xmlns:a16="http://schemas.microsoft.com/office/drawing/2014/main" val="20000"/>
                    </a:ext>
                  </a:extLst>
                </a:gridCol>
                <a:gridCol w="1651185">
                  <a:extLst>
                    <a:ext uri="{9D8B030D-6E8A-4147-A177-3AD203B41FA5}">
                      <a16:colId xmlns:a16="http://schemas.microsoft.com/office/drawing/2014/main" val="20001"/>
                    </a:ext>
                  </a:extLst>
                </a:gridCol>
              </a:tblGrid>
              <a:tr h="437947">
                <a:tc>
                  <a:txBody>
                    <a:bodyPr/>
                    <a:lstStyle/>
                    <a:p>
                      <a:pPr>
                        <a:lnSpc>
                          <a:spcPct val="90000"/>
                        </a:lnSpc>
                      </a:pPr>
                      <a:r>
                        <a:rPr lang="en-US" sz="2400" baseline="0" dirty="0">
                          <a:latin typeface="Calibri" panose="020F0502020204030204" pitchFamily="34" charset="0"/>
                        </a:rPr>
                        <a:t>Beginning inventory</a:t>
                      </a:r>
                    </a:p>
                  </a:txBody>
                  <a:tcPr marL="110642" marR="1217066"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0000"/>
                        </a:lnSpc>
                      </a:pPr>
                      <a:r>
                        <a:rPr lang="en-US" sz="2400" baseline="0" dirty="0">
                          <a:latin typeface="Calibri" panose="020F0502020204030204" pitchFamily="34" charset="0"/>
                        </a:rPr>
                        <a:t>€100,000</a:t>
                      </a:r>
                    </a:p>
                  </a:txBody>
                  <a:tcPr marL="0" marR="110642"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37947">
                <a:tc>
                  <a:txBody>
                    <a:bodyPr/>
                    <a:lstStyle/>
                    <a:p>
                      <a:pPr>
                        <a:lnSpc>
                          <a:spcPct val="90000"/>
                        </a:lnSpc>
                      </a:pPr>
                      <a:r>
                        <a:rPr lang="en-US" sz="2400" baseline="0" dirty="0">
                          <a:latin typeface="Calibri" panose="020F0502020204030204" pitchFamily="34" charset="0"/>
                        </a:rPr>
                        <a:t>Add: Purchases, net</a:t>
                      </a:r>
                    </a:p>
                  </a:txBody>
                  <a:tcPr marL="110642" marR="1217066"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0000"/>
                        </a:lnSpc>
                      </a:pPr>
                      <a:r>
                        <a:rPr lang="en-US" sz="2400" baseline="0" dirty="0">
                          <a:latin typeface="Calibri" panose="020F0502020204030204" pitchFamily="34" charset="0"/>
                        </a:rPr>
                        <a:t>800,000</a:t>
                      </a:r>
                    </a:p>
                  </a:txBody>
                  <a:tcPr marL="0" marR="110642"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40364">
                <a:tc>
                  <a:txBody>
                    <a:bodyPr/>
                    <a:lstStyle/>
                    <a:p>
                      <a:pPr>
                        <a:lnSpc>
                          <a:spcPct val="90000"/>
                        </a:lnSpc>
                      </a:pPr>
                      <a:r>
                        <a:rPr lang="en-US" sz="2400" baseline="0" dirty="0">
                          <a:latin typeface="Calibri" panose="020F0502020204030204" pitchFamily="34" charset="0"/>
                        </a:rPr>
                        <a:t>Goods available for sale</a:t>
                      </a:r>
                    </a:p>
                  </a:txBody>
                  <a:tcPr marL="110642" marR="1217066"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0000"/>
                        </a:lnSpc>
                      </a:pPr>
                      <a:r>
                        <a:rPr lang="en-US" sz="2400" baseline="0" dirty="0">
                          <a:latin typeface="Calibri" panose="020F0502020204030204" pitchFamily="34" charset="0"/>
                        </a:rPr>
                        <a:t>900,000</a:t>
                      </a:r>
                    </a:p>
                  </a:txBody>
                  <a:tcPr marL="0" marR="110642"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7947">
                <a:tc>
                  <a:txBody>
                    <a:bodyPr/>
                    <a:lstStyle/>
                    <a:p>
                      <a:pPr>
                        <a:lnSpc>
                          <a:spcPct val="90000"/>
                        </a:lnSpc>
                      </a:pPr>
                      <a:r>
                        <a:rPr lang="en-US" sz="2400" baseline="0" dirty="0">
                          <a:latin typeface="Calibri" panose="020F0502020204030204" pitchFamily="34" charset="0"/>
                        </a:rPr>
                        <a:t>Less: Ending inventory</a:t>
                      </a:r>
                    </a:p>
                  </a:txBody>
                  <a:tcPr marL="110642" marR="1217066"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0000"/>
                        </a:lnSpc>
                      </a:pPr>
                      <a:r>
                        <a:rPr lang="en-US" sz="2400" kern="1200" baseline="0" dirty="0">
                          <a:solidFill>
                            <a:schemeClr val="tx1"/>
                          </a:solidFill>
                          <a:latin typeface="Calibri" panose="020F0502020204030204" pitchFamily="34" charset="0"/>
                          <a:ea typeface="+mn-ea"/>
                          <a:cs typeface="+mn-cs"/>
                        </a:rPr>
                        <a:t>125,000</a:t>
                      </a:r>
                    </a:p>
                  </a:txBody>
                  <a:tcPr marL="0" marR="110642"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7947">
                <a:tc>
                  <a:txBody>
                    <a:bodyPr/>
                    <a:lstStyle/>
                    <a:p>
                      <a:pPr>
                        <a:lnSpc>
                          <a:spcPct val="90000"/>
                        </a:lnSpc>
                      </a:pPr>
                      <a:r>
                        <a:rPr lang="en-US" sz="2400" baseline="0" dirty="0">
                          <a:latin typeface="Calibri" panose="020F0502020204030204" pitchFamily="34" charset="0"/>
                        </a:rPr>
                        <a:t>Cost of goods sold</a:t>
                      </a:r>
                    </a:p>
                  </a:txBody>
                  <a:tcPr marL="110642" marR="1217066"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90000"/>
                        </a:lnSpc>
                      </a:pPr>
                      <a:r>
                        <a:rPr lang="en-US" sz="2400" kern="1200" baseline="0" dirty="0">
                          <a:solidFill>
                            <a:schemeClr val="tx1"/>
                          </a:solidFill>
                          <a:latin typeface="Calibri" panose="020F0502020204030204" pitchFamily="34" charset="0"/>
                          <a:ea typeface="+mn-ea"/>
                          <a:cs typeface="+mn-cs"/>
                        </a:rPr>
                        <a:t>€775,000</a:t>
                      </a:r>
                    </a:p>
                  </a:txBody>
                  <a:tcPr marL="0" marR="110642" marT="36576" marB="3657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1" name="Content Placeholder 5">
            <a:extLst>
              <a:ext uri="{FF2B5EF4-FFF2-40B4-BE49-F238E27FC236}">
                <a16:creationId xmlns:a16="http://schemas.microsoft.com/office/drawing/2014/main" id="{865A2F5E-F741-D699-AB88-81992C32FBDB}"/>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95398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8924-0EFD-19FE-49D6-BF7103C609EC}"/>
              </a:ext>
            </a:extLst>
          </p:cNvPr>
          <p:cNvSpPr>
            <a:spLocks noGrp="1"/>
          </p:cNvSpPr>
          <p:nvPr>
            <p:ph type="title"/>
          </p:nvPr>
        </p:nvSpPr>
        <p:spPr>
          <a:xfrm>
            <a:off x="514353" y="460255"/>
            <a:ext cx="8362947" cy="849312"/>
          </a:xfrm>
        </p:spPr>
        <p:txBody>
          <a:bodyPr>
            <a:noAutofit/>
          </a:bodyPr>
          <a:lstStyle/>
          <a:p>
            <a:r>
              <a:rPr lang="en-US" dirty="0"/>
              <a:t>Comparison of Perpetual and Periodic</a:t>
            </a:r>
            <a:endParaRPr lang="en-IN" dirty="0"/>
          </a:p>
        </p:txBody>
      </p:sp>
      <p:pic>
        <p:nvPicPr>
          <p:cNvPr id="5" name="Picture Placeholder 4" descr="An illustration compares the perpetual and periodic inventory systems. In the perpetual system diagram, three T V's represent Inventory Purchased, and a label below reads, Record purchase of inventory. An arrow points to a fourth T V that is marked as item sold with the text below, Record revenue, and compute and record cost of goods sold. A second arrow points from the ‘sold’ T V to a text box labeled as No entry at the end of the period. In the periodic system diagram, three T V's represent Inventory Purchased, and a label below reads, Record purchase of inventory. An arrow points to a fourth T V that is marked as item sold with the text below, Record revenue only. A second arrow points from the ‘sold’ T V to a text box labeled as Compute and record cost of goods sold, at the end of the period. ">
            <a:extLst>
              <a:ext uri="{FF2B5EF4-FFF2-40B4-BE49-F238E27FC236}">
                <a16:creationId xmlns:a16="http://schemas.microsoft.com/office/drawing/2014/main" id="{3474C390-A30A-EDA7-EE5D-A79DCCCB9968}"/>
              </a:ext>
            </a:extLst>
          </p:cNvPr>
          <p:cNvPicPr>
            <a:picLocks noGrp="1" noChangeAspect="1"/>
          </p:cNvPicPr>
          <p:nvPr>
            <p:ph type="pic" sz="quarter" idx="17"/>
          </p:nvPr>
        </p:nvPicPr>
        <p:blipFill rotWithShape="1">
          <a:blip r:embed="rId2"/>
          <a:stretch/>
        </p:blipFill>
        <p:spPr>
          <a:xfrm>
            <a:off x="1013404" y="1260254"/>
            <a:ext cx="7117193" cy="4432498"/>
          </a:xfrm>
          <a:prstGeom prst="rect">
            <a:avLst/>
          </a:prstGeom>
        </p:spPr>
      </p:pic>
      <p:sp>
        <p:nvSpPr>
          <p:cNvPr id="3" name="Content Placeholder 2">
            <a:extLst>
              <a:ext uri="{FF2B5EF4-FFF2-40B4-BE49-F238E27FC236}">
                <a16:creationId xmlns:a16="http://schemas.microsoft.com/office/drawing/2014/main" id="{583ADD83-C3F2-D44E-04DE-E5A44091E2C2}"/>
              </a:ext>
            </a:extLst>
          </p:cNvPr>
          <p:cNvSpPr>
            <a:spLocks noGrp="1"/>
          </p:cNvSpPr>
          <p:nvPr>
            <p:ph sz="quarter" idx="12"/>
          </p:nvPr>
        </p:nvSpPr>
        <p:spPr>
          <a:xfrm>
            <a:off x="513862" y="5747092"/>
            <a:ext cx="8115301" cy="436981"/>
          </a:xfrm>
        </p:spPr>
        <p:txBody>
          <a:bodyPr>
            <a:normAutofit/>
          </a:bodyPr>
          <a:lstStyle/>
          <a:p>
            <a:pPr marL="0" indent="0">
              <a:buNone/>
            </a:pPr>
            <a:r>
              <a:rPr lang="en-US" sz="2000" b="1" dirty="0"/>
              <a:t>Illustration 5.5: </a:t>
            </a:r>
            <a:r>
              <a:rPr lang="en-US" sz="2000" dirty="0"/>
              <a:t>Comparing perpetual and periodic inventory systems</a:t>
            </a:r>
          </a:p>
        </p:txBody>
      </p:sp>
      <p:sp>
        <p:nvSpPr>
          <p:cNvPr id="11" name="Content Placeholder 5">
            <a:extLst>
              <a:ext uri="{FF2B5EF4-FFF2-40B4-BE49-F238E27FC236}">
                <a16:creationId xmlns:a16="http://schemas.microsoft.com/office/drawing/2014/main" id="{B8174075-FB1D-4088-E582-BD9E420B8F58}"/>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41466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Advantages of Perpetual Systems</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pPr marL="0" indent="0">
              <a:buNone/>
            </a:pPr>
            <a:r>
              <a:rPr lang="en-US" dirty="0"/>
              <a:t>Provides better control over inventories than a periodic system.</a:t>
            </a:r>
          </a:p>
          <a:p>
            <a:r>
              <a:rPr lang="en-US" dirty="0"/>
              <a:t>Shows quantity and cost of inventory that should be on hand at any time.</a:t>
            </a:r>
          </a:p>
          <a:p>
            <a:r>
              <a:rPr lang="en-US" dirty="0"/>
              <a:t>Allows for companies to check that counts agree with records at any time.</a:t>
            </a:r>
          </a:p>
          <a:p>
            <a:r>
              <a:rPr lang="en-US" dirty="0"/>
              <a:t>If shortages are discovered, investigation can occur immediately.</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58651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91CD60-83D3-793A-4259-82A1D21D5F67}"/>
              </a:ext>
            </a:extLst>
          </p:cNvPr>
          <p:cNvSpPr>
            <a:spLocks noGrp="1"/>
          </p:cNvSpPr>
          <p:nvPr>
            <p:ph type="title"/>
          </p:nvPr>
        </p:nvSpPr>
        <p:spPr>
          <a:xfrm>
            <a:off x="513862" y="276641"/>
            <a:ext cx="8115302" cy="1118651"/>
          </a:xfrm>
        </p:spPr>
        <p:txBody>
          <a:bodyPr>
            <a:noAutofit/>
          </a:bodyPr>
          <a:lstStyle/>
          <a:p>
            <a:r>
              <a:rPr lang="en-US" dirty="0"/>
              <a:t>DO IT! 1: Merchandising Operations and Inventory Systems – Solution</a:t>
            </a:r>
            <a:endParaRPr lang="en-IN" dirty="0"/>
          </a:p>
        </p:txBody>
      </p:sp>
      <p:sp>
        <p:nvSpPr>
          <p:cNvPr id="6" name="Content Placeholder 5">
            <a:extLst>
              <a:ext uri="{FF2B5EF4-FFF2-40B4-BE49-F238E27FC236}">
                <a16:creationId xmlns:a16="http://schemas.microsoft.com/office/drawing/2014/main" id="{1250CF8B-46F8-C074-865F-388C4A103F02}"/>
              </a:ext>
            </a:extLst>
          </p:cNvPr>
          <p:cNvSpPr>
            <a:spLocks noGrp="1"/>
          </p:cNvSpPr>
          <p:nvPr>
            <p:ph sz="quarter" idx="10"/>
          </p:nvPr>
        </p:nvSpPr>
        <p:spPr>
          <a:xfrm>
            <a:off x="514349" y="1676399"/>
            <a:ext cx="8496301" cy="4816475"/>
          </a:xfrm>
        </p:spPr>
        <p:txBody>
          <a:bodyPr>
            <a:normAutofit lnSpcReduction="10000"/>
          </a:bodyPr>
          <a:lstStyle/>
          <a:p>
            <a:pPr marL="0" indent="0">
              <a:lnSpc>
                <a:spcPct val="110000"/>
              </a:lnSpc>
              <a:spcBef>
                <a:spcPts val="624"/>
              </a:spcBef>
              <a:spcAft>
                <a:spcPts val="600"/>
              </a:spcAft>
              <a:buNone/>
            </a:pPr>
            <a:r>
              <a:rPr lang="en-US" sz="2400" dirty="0"/>
              <a:t>Indicate whether the following statements are </a:t>
            </a:r>
            <a:r>
              <a:rPr lang="en-US" sz="2400" b="1" dirty="0"/>
              <a:t>true or false.</a:t>
            </a:r>
            <a:r>
              <a:rPr lang="en-US" sz="2400" dirty="0"/>
              <a:t> If false, indicate how to correct the statement.</a:t>
            </a:r>
          </a:p>
          <a:p>
            <a:pPr marL="457200" indent="-457200">
              <a:lnSpc>
                <a:spcPct val="110000"/>
              </a:lnSpc>
              <a:spcBef>
                <a:spcPts val="624"/>
              </a:spcBef>
              <a:spcAft>
                <a:spcPts val="600"/>
              </a:spcAft>
              <a:buFont typeface="+mj-lt"/>
              <a:buAutoNum type="arabicPeriod"/>
            </a:pPr>
            <a:r>
              <a:rPr lang="en-US" sz="2400" dirty="0"/>
              <a:t>The primary source of revenue for a merchandising company results from performing services for customers.  </a:t>
            </a:r>
            <a:r>
              <a:rPr lang="en-US" sz="2400" b="1" dirty="0"/>
              <a:t>False</a:t>
            </a:r>
            <a:r>
              <a:rPr lang="en-US" sz="2400" dirty="0"/>
              <a:t> (service company)</a:t>
            </a:r>
          </a:p>
          <a:p>
            <a:pPr marL="457200" indent="-457200">
              <a:lnSpc>
                <a:spcPct val="110000"/>
              </a:lnSpc>
              <a:spcBef>
                <a:spcPts val="624"/>
              </a:spcBef>
              <a:spcAft>
                <a:spcPts val="600"/>
              </a:spcAft>
              <a:buFont typeface="+mj-lt"/>
              <a:buAutoNum type="arabicPeriod"/>
            </a:pPr>
            <a:r>
              <a:rPr lang="en-US" sz="2400" dirty="0"/>
              <a:t>The operating cycle of a service company is usually shorter than that of a merchandising company.  </a:t>
            </a:r>
            <a:r>
              <a:rPr lang="en-US" sz="2400" b="1" dirty="0"/>
              <a:t>True</a:t>
            </a:r>
          </a:p>
          <a:p>
            <a:pPr marL="457200" indent="-457200">
              <a:lnSpc>
                <a:spcPct val="110000"/>
              </a:lnSpc>
              <a:spcBef>
                <a:spcPts val="624"/>
              </a:spcBef>
              <a:spcAft>
                <a:spcPts val="600"/>
              </a:spcAft>
              <a:buFont typeface="+mj-lt"/>
              <a:buAutoNum type="arabicPeriod"/>
            </a:pPr>
            <a:r>
              <a:rPr lang="en-US" sz="2400" dirty="0"/>
              <a:t>Sales revenue less cost of goods sold equals gross profit.  </a:t>
            </a:r>
            <a:r>
              <a:rPr lang="en-US" sz="2400" b="1" dirty="0"/>
              <a:t>True</a:t>
            </a:r>
          </a:p>
          <a:p>
            <a:pPr marL="457200" indent="-457200">
              <a:lnSpc>
                <a:spcPct val="110000"/>
              </a:lnSpc>
              <a:spcBef>
                <a:spcPts val="624"/>
              </a:spcBef>
              <a:spcAft>
                <a:spcPts val="600"/>
              </a:spcAft>
              <a:buFont typeface="+mj-lt"/>
              <a:buAutoNum type="arabicPeriod"/>
            </a:pPr>
            <a:r>
              <a:rPr lang="en-US" sz="2400" dirty="0"/>
              <a:t>Ending inventory plus the cost of goods purchased equals cost of goods available for sale.  </a:t>
            </a:r>
            <a:r>
              <a:rPr lang="en-US" sz="2400" b="1" dirty="0"/>
              <a:t>False</a:t>
            </a:r>
            <a:r>
              <a:rPr lang="en-US" sz="2400" dirty="0"/>
              <a:t> (Beg. Inventory + COG Purchased)</a:t>
            </a:r>
          </a:p>
        </p:txBody>
      </p:sp>
      <p:sp>
        <p:nvSpPr>
          <p:cNvPr id="9" name="Content Placeholder 5">
            <a:extLst>
              <a:ext uri="{FF2B5EF4-FFF2-40B4-BE49-F238E27FC236}">
                <a16:creationId xmlns:a16="http://schemas.microsoft.com/office/drawing/2014/main" id="{EF8E4E7D-5C18-AF34-7CE0-499392D142A3}"/>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3451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73735"/>
            <a:ext cx="8115301" cy="1710531"/>
          </a:xfrm>
        </p:spPr>
        <p:txBody>
          <a:bodyPr>
            <a:noAutofit/>
          </a:bodyPr>
          <a:lstStyle/>
          <a:p>
            <a:r>
              <a:rPr lang="en-GB" dirty="0"/>
              <a:t>Learning Objective 2</a:t>
            </a:r>
            <a:br>
              <a:rPr lang="en-GB" dirty="0"/>
            </a:br>
            <a:r>
              <a:rPr lang="en-US" dirty="0"/>
              <a:t>Record Purchases Under a Perpetual System.</a:t>
            </a:r>
            <a:endParaRPr lang="en-IN" dirty="0"/>
          </a:p>
        </p:txBody>
      </p:sp>
      <p:sp>
        <p:nvSpPr>
          <p:cNvPr id="7" name="Content Placeholder 5">
            <a:extLst>
              <a:ext uri="{FF2B5EF4-FFF2-40B4-BE49-F238E27FC236}">
                <a16:creationId xmlns:a16="http://schemas.microsoft.com/office/drawing/2014/main" id="{020C9364-533C-D80D-2D87-F7DF54DFF4C8}"/>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4"/>
            <a:ext cx="8115301" cy="1158995"/>
          </a:xfrm>
        </p:spPr>
        <p:txBody>
          <a:bodyPr>
            <a:noAutofit/>
          </a:bodyPr>
          <a:lstStyle/>
          <a:p>
            <a:r>
              <a:rPr lang="en-US" dirty="0"/>
              <a:t>Recording Purchases Under a Perpetual System</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809750"/>
            <a:ext cx="8115301" cy="4575666"/>
          </a:xfrm>
        </p:spPr>
        <p:txBody>
          <a:bodyPr/>
          <a:lstStyle/>
          <a:p>
            <a:r>
              <a:rPr lang="en-US" dirty="0"/>
              <a:t>Inventory purchases made using </a:t>
            </a:r>
            <a:r>
              <a:rPr lang="en-US" b="1" dirty="0"/>
              <a:t>cash or credit</a:t>
            </a:r>
            <a:r>
              <a:rPr lang="en-US" dirty="0"/>
              <a:t> (on account)</a:t>
            </a:r>
          </a:p>
          <a:p>
            <a:r>
              <a:rPr lang="en-US" dirty="0"/>
              <a:t>Companies normally </a:t>
            </a:r>
            <a:r>
              <a:rPr lang="en-US" b="1" dirty="0"/>
              <a:t>record purchases when</a:t>
            </a:r>
            <a:r>
              <a:rPr lang="en-US" dirty="0"/>
              <a:t> goods are received from the seller</a:t>
            </a:r>
          </a:p>
          <a:p>
            <a:r>
              <a:rPr lang="en-US" b="1" dirty="0">
                <a:solidFill>
                  <a:schemeClr val="accent2"/>
                </a:solidFill>
              </a:rPr>
              <a:t>Purchase invoice</a:t>
            </a:r>
            <a:r>
              <a:rPr lang="en-US" dirty="0"/>
              <a:t> should support each credit purchase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FE265-71AC-11A2-8B4A-E80CA81842CD}"/>
              </a:ext>
            </a:extLst>
          </p:cNvPr>
          <p:cNvSpPr>
            <a:spLocks noGrp="1"/>
          </p:cNvSpPr>
          <p:nvPr>
            <p:ph type="title"/>
          </p:nvPr>
        </p:nvSpPr>
        <p:spPr/>
        <p:txBody>
          <a:bodyPr>
            <a:normAutofit/>
          </a:bodyPr>
          <a:lstStyle/>
          <a:p>
            <a:r>
              <a:rPr lang="en-IN" dirty="0"/>
              <a:t>Recording Purchases</a:t>
            </a:r>
          </a:p>
        </p:txBody>
      </p:sp>
      <p:sp>
        <p:nvSpPr>
          <p:cNvPr id="6" name="Content Placeholder 5">
            <a:extLst>
              <a:ext uri="{FF2B5EF4-FFF2-40B4-BE49-F238E27FC236}">
                <a16:creationId xmlns:a16="http://schemas.microsoft.com/office/drawing/2014/main" id="{3FD2569C-7F2F-C260-F5AE-21575D4EBA2D}"/>
              </a:ext>
            </a:extLst>
          </p:cNvPr>
          <p:cNvSpPr>
            <a:spLocks noGrp="1"/>
          </p:cNvSpPr>
          <p:nvPr>
            <p:ph sz="quarter" idx="12"/>
          </p:nvPr>
        </p:nvSpPr>
        <p:spPr>
          <a:xfrm>
            <a:off x="513862" y="1424065"/>
            <a:ext cx="2878267" cy="2004935"/>
          </a:xfrm>
        </p:spPr>
        <p:txBody>
          <a:bodyPr>
            <a:normAutofit/>
          </a:bodyPr>
          <a:lstStyle/>
          <a:p>
            <a:pPr marL="0" indent="0">
              <a:buNone/>
            </a:pPr>
            <a:r>
              <a:rPr lang="en-US" b="1" dirty="0">
                <a:solidFill>
                  <a:schemeClr val="accent2"/>
                </a:solidFill>
              </a:rPr>
              <a:t>Purchase invoice </a:t>
            </a:r>
            <a:r>
              <a:rPr lang="en-US" dirty="0"/>
              <a:t>should support each credit purchase.</a:t>
            </a:r>
          </a:p>
        </p:txBody>
      </p:sp>
      <p:pic>
        <p:nvPicPr>
          <p:cNvPr id="15" name="Picture Placeholder 14" descr="An illustration of an invoice of P W Audio Supply depicts the purchase of two products. The invoice number 731 is provided at the top-right corner. The three-line heading presents the name of the ‘seller’, P W Audio Supply, and the firm's address in two lines as, 27 Circle Drive; Amsterdam, The Netherlands 1081. The ‘Sold to’ section contains the following details: Firm name, Sauk Stereo; Attention of, James Hoover, Purchasing Agent; Address, 125 Main Street, Oslo, Norway, 283. The next section describes items being sold and is prefaced with the date as May 4, 2025; the salesperson, Malone; Terms, 2 / 10 net 30; and F O B shipping point. The invoice has 5 columns with the following headings: Catalog Number, Description, Quantity, Price, and Amount. The details of two products are entered. The total is calculated at the end of the table as Euro 3,800 and displayed at the bottom right corner. A note at the bottom right of the page reads, Important, all returns must be made within 10 days.">
            <a:extLst>
              <a:ext uri="{FF2B5EF4-FFF2-40B4-BE49-F238E27FC236}">
                <a16:creationId xmlns:a16="http://schemas.microsoft.com/office/drawing/2014/main" id="{30F35F42-0F9C-B832-5CCA-DBE630FBCFA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4196219" y="1056273"/>
            <a:ext cx="4642299" cy="4809110"/>
          </a:xfrm>
          <a:prstGeom prst="rect">
            <a:avLst/>
          </a:prstGeom>
        </p:spPr>
      </p:pic>
      <p:sp>
        <p:nvSpPr>
          <p:cNvPr id="9" name="Content Placeholder 8">
            <a:extLst>
              <a:ext uri="{FF2B5EF4-FFF2-40B4-BE49-F238E27FC236}">
                <a16:creationId xmlns:a16="http://schemas.microsoft.com/office/drawing/2014/main" id="{AE1685DC-FD80-B78F-666F-A677F2D41355}"/>
              </a:ext>
            </a:extLst>
          </p:cNvPr>
          <p:cNvSpPr>
            <a:spLocks noGrp="1"/>
          </p:cNvSpPr>
          <p:nvPr>
            <p:ph sz="quarter" idx="18"/>
          </p:nvPr>
        </p:nvSpPr>
        <p:spPr>
          <a:xfrm>
            <a:off x="592138" y="5962649"/>
            <a:ext cx="8037512" cy="434975"/>
          </a:xfrm>
        </p:spPr>
        <p:txBody>
          <a:bodyPr>
            <a:normAutofit/>
          </a:bodyPr>
          <a:lstStyle/>
          <a:p>
            <a:pPr marL="0" indent="0">
              <a:buNone/>
            </a:pPr>
            <a:r>
              <a:rPr lang="en-CA" sz="2000" b="1" dirty="0"/>
              <a:t>Illustration 5.6: </a:t>
            </a:r>
            <a:r>
              <a:rPr lang="en-CA" sz="2000" dirty="0"/>
              <a:t>Sales Invoice used as purchase invoice by Sauk Stereo</a:t>
            </a:r>
          </a:p>
        </p:txBody>
      </p:sp>
      <p:sp>
        <p:nvSpPr>
          <p:cNvPr id="11" name="Content Placeholder 5">
            <a:extLst>
              <a:ext uri="{FF2B5EF4-FFF2-40B4-BE49-F238E27FC236}">
                <a16:creationId xmlns:a16="http://schemas.microsoft.com/office/drawing/2014/main" id="{1C7D07FE-153D-A183-8637-F5A4E701C4AA}"/>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22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IN" dirty="0"/>
              <a:t>Record Purchase of Merchandise</a:t>
            </a:r>
          </a:p>
        </p:txBody>
      </p:sp>
      <p:sp>
        <p:nvSpPr>
          <p:cNvPr id="3" name="Content Placeholder 2">
            <a:extLst>
              <a:ext uri="{FF2B5EF4-FFF2-40B4-BE49-F238E27FC236}">
                <a16:creationId xmlns:a16="http://schemas.microsoft.com/office/drawing/2014/main" id="{1EA82F9E-568F-974D-AC19-C50C2D0730BF}"/>
              </a:ext>
            </a:extLst>
          </p:cNvPr>
          <p:cNvSpPr>
            <a:spLocks noGrp="1"/>
          </p:cNvSpPr>
          <p:nvPr>
            <p:ph sz="quarter" idx="12"/>
          </p:nvPr>
        </p:nvSpPr>
        <p:spPr>
          <a:xfrm>
            <a:off x="513863" y="1309567"/>
            <a:ext cx="4143864" cy="3052883"/>
          </a:xfrm>
        </p:spPr>
        <p:txBody>
          <a:bodyPr>
            <a:normAutofit/>
          </a:bodyPr>
          <a:lstStyle/>
          <a:p>
            <a:pPr marL="0" indent="0">
              <a:buNone/>
            </a:pPr>
            <a:r>
              <a:rPr lang="en-US" sz="2400" b="1" dirty="0"/>
              <a:t>Illustration: </a:t>
            </a:r>
            <a:r>
              <a:rPr lang="en-US" sz="2400" dirty="0"/>
              <a:t>Sauk Stereo (the buyer) uses as a purchase invoice the sales invoice prepared by PW Audio Supply, Inc. (the seller). </a:t>
            </a:r>
            <a:r>
              <a:rPr lang="en-US" sz="2400" b="1" dirty="0"/>
              <a:t>Prepare the journal entry</a:t>
            </a:r>
            <a:r>
              <a:rPr lang="en-US" sz="2400" dirty="0"/>
              <a:t> for Sauk Stereo for the invoice from PW Audio Supply.</a:t>
            </a:r>
          </a:p>
        </p:txBody>
      </p:sp>
      <p:pic>
        <p:nvPicPr>
          <p:cNvPr id="11" name="Picture Placeholder 10" descr="An illustration of an invoice of P W Audio Supply depicts the purchase of two products. The invoice number 731 is provided at the top-right corner. The three-line heading presents the name of the ‘seller’, P W Audio Supply, and the firm's address in two lines as, 27 Circle Drive; Amsterdam, The Netherlands 1081. The ‘Sold to’ section contains the following details: Firm name, Sauk Stereo; Attention of, James Hoover, Purchasing Agent; Address, 125 Main Street, Oslo, Norway, 283. The next section describes items being sold and is prefaced with the date as May 4, 2025; the salesperson, Malone; Terms, 2 / 10 net 30; and F O B shipping point. The invoice has 5 columns with the following headings: Catalog Number, Description, Quantity, Price, and Amount. The details of two products are entered. The total is calculated at the end of the table as Euro 3,800 and displayed at the bottom right corner. A note at the bottom right of the page reads, Important, all returns must be made within 10 days.">
            <a:extLst>
              <a:ext uri="{FF2B5EF4-FFF2-40B4-BE49-F238E27FC236}">
                <a16:creationId xmlns:a16="http://schemas.microsoft.com/office/drawing/2014/main" id="{58AD7E12-EE51-CE53-D2C1-2E87450791A9}"/>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tretch/>
        </p:blipFill>
        <p:spPr>
          <a:xfrm>
            <a:off x="5358596" y="1240725"/>
            <a:ext cx="3271058" cy="3387436"/>
          </a:xfrm>
          <a:prstGeom prst="rect">
            <a:avLst/>
          </a:prstGeom>
        </p:spPr>
      </p:pic>
      <p:sp>
        <p:nvSpPr>
          <p:cNvPr id="6" name="Content Placeholder 5">
            <a:extLst>
              <a:ext uri="{FF2B5EF4-FFF2-40B4-BE49-F238E27FC236}">
                <a16:creationId xmlns:a16="http://schemas.microsoft.com/office/drawing/2014/main" id="{15733485-873D-F46D-2D4B-C33D07939DC6}"/>
              </a:ext>
            </a:extLst>
          </p:cNvPr>
          <p:cNvSpPr>
            <a:spLocks noGrp="1"/>
          </p:cNvSpPr>
          <p:nvPr>
            <p:ph sz="quarter" idx="18"/>
          </p:nvPr>
        </p:nvSpPr>
        <p:spPr>
          <a:xfrm>
            <a:off x="5128381" y="4692624"/>
            <a:ext cx="3922714" cy="702380"/>
          </a:xfrm>
        </p:spPr>
        <p:txBody>
          <a:bodyPr>
            <a:normAutofit/>
          </a:bodyPr>
          <a:lstStyle/>
          <a:p>
            <a:pPr marL="0" indent="0">
              <a:buNone/>
            </a:pPr>
            <a:r>
              <a:rPr lang="en-CA" sz="2000" b="1" dirty="0"/>
              <a:t>Illustration 5.6: </a:t>
            </a:r>
            <a:r>
              <a:rPr lang="en-CA" sz="2000" dirty="0"/>
              <a:t>Sales Invoice used as purchase invoice by Sauk Stereo</a:t>
            </a:r>
          </a:p>
        </p:txBody>
      </p:sp>
      <p:sp>
        <p:nvSpPr>
          <p:cNvPr id="5" name="Content Placeholder 3">
            <a:extLst>
              <a:ext uri="{FF2B5EF4-FFF2-40B4-BE49-F238E27FC236}">
                <a16:creationId xmlns:a16="http://schemas.microsoft.com/office/drawing/2014/main" id="{9834D824-8F3A-4B45-4A3A-6E4868371A1E}"/>
              </a:ext>
            </a:extLst>
          </p:cNvPr>
          <p:cNvSpPr>
            <a:spLocks noGrp="1"/>
          </p:cNvSpPr>
          <p:nvPr>
            <p:ph sz="quarter" idx="20"/>
          </p:nvPr>
        </p:nvSpPr>
        <p:spPr>
          <a:xfrm>
            <a:off x="822969" y="5507358"/>
            <a:ext cx="1001077" cy="462057"/>
          </a:xfrm>
        </p:spPr>
        <p:txBody>
          <a:bodyPr>
            <a:normAutofit/>
          </a:bodyPr>
          <a:lstStyle/>
          <a:p>
            <a:pPr marL="0" indent="0">
              <a:buNone/>
            </a:pPr>
            <a:r>
              <a:rPr lang="en-US" sz="2400" dirty="0"/>
              <a:t>May 4</a:t>
            </a:r>
          </a:p>
        </p:txBody>
      </p:sp>
      <p:sp>
        <p:nvSpPr>
          <p:cNvPr id="18" name="Content Placeholder 6">
            <a:extLst>
              <a:ext uri="{FF2B5EF4-FFF2-40B4-BE49-F238E27FC236}">
                <a16:creationId xmlns:a16="http://schemas.microsoft.com/office/drawing/2014/main" id="{633FF2D2-71FB-81DA-9012-19E20C780086}"/>
              </a:ext>
            </a:extLst>
          </p:cNvPr>
          <p:cNvSpPr>
            <a:spLocks noGrp="1"/>
          </p:cNvSpPr>
          <p:nvPr>
            <p:ph sz="quarter" idx="21"/>
          </p:nvPr>
        </p:nvSpPr>
        <p:spPr>
          <a:xfrm>
            <a:off x="1733570" y="5477473"/>
            <a:ext cx="4316501" cy="490603"/>
          </a:xfrm>
        </p:spPr>
        <p:txBody>
          <a:bodyPr/>
          <a:lstStyle/>
          <a:p>
            <a:pPr marL="0" indent="0">
              <a:buNone/>
            </a:pPr>
            <a:r>
              <a:rPr lang="en-US" sz="2400" dirty="0"/>
              <a:t>Inventory			        3,800</a:t>
            </a:r>
          </a:p>
        </p:txBody>
      </p:sp>
      <p:sp>
        <p:nvSpPr>
          <p:cNvPr id="20" name="Content Placeholder 8">
            <a:extLst>
              <a:ext uri="{FF2B5EF4-FFF2-40B4-BE49-F238E27FC236}">
                <a16:creationId xmlns:a16="http://schemas.microsoft.com/office/drawing/2014/main" id="{6848A384-06E4-A158-09D2-FE4E196C6F3F}"/>
              </a:ext>
            </a:extLst>
          </p:cNvPr>
          <p:cNvSpPr>
            <a:spLocks noGrp="1"/>
          </p:cNvSpPr>
          <p:nvPr>
            <p:ph sz="quarter" idx="23"/>
          </p:nvPr>
        </p:nvSpPr>
        <p:spPr>
          <a:xfrm>
            <a:off x="2006480" y="5959253"/>
            <a:ext cx="5302493" cy="365125"/>
          </a:xfrm>
        </p:spPr>
        <p:txBody>
          <a:bodyPr>
            <a:noAutofit/>
          </a:bodyPr>
          <a:lstStyle/>
          <a:p>
            <a:pPr algn="l"/>
            <a:r>
              <a:rPr lang="en-US" sz="2400" dirty="0">
                <a:solidFill>
                  <a:schemeClr val="tx1"/>
                </a:solidFill>
                <a:latin typeface="Calibri" panose="020F0502020204030204" pitchFamily="34" charset="0"/>
              </a:rPr>
              <a:t>Accounts Payable			3,800</a:t>
            </a:r>
          </a:p>
        </p:txBody>
      </p:sp>
      <p:sp>
        <p:nvSpPr>
          <p:cNvPr id="17" name="Content Placeholder 16">
            <a:extLst>
              <a:ext uri="{FF2B5EF4-FFF2-40B4-BE49-F238E27FC236}">
                <a16:creationId xmlns:a16="http://schemas.microsoft.com/office/drawing/2014/main" id="{717317BE-4B43-2C96-DC42-3C3CD8187FC9}"/>
              </a:ext>
            </a:extLst>
          </p:cNvPr>
          <p:cNvSpPr>
            <a:spLocks noGrp="1"/>
          </p:cNvSpPr>
          <p:nvPr>
            <p:ph sz="quarter" idx="27"/>
          </p:nvPr>
        </p:nvSpPr>
        <p:spPr>
          <a:xfrm>
            <a:off x="8092123" y="6458571"/>
            <a:ext cx="642980" cy="425540"/>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60288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8FAC2-5E15-CB45-EA93-A0F7454A32A4}"/>
              </a:ext>
            </a:extLst>
          </p:cNvPr>
          <p:cNvSpPr>
            <a:spLocks noGrp="1"/>
          </p:cNvSpPr>
          <p:nvPr>
            <p:ph type="title"/>
          </p:nvPr>
        </p:nvSpPr>
        <p:spPr/>
        <p:txBody>
          <a:bodyPr/>
          <a:lstStyle/>
          <a:p>
            <a:r>
              <a:rPr lang="en-IN" dirty="0"/>
              <a:t>Freight Costs - Ownership</a:t>
            </a:r>
          </a:p>
        </p:txBody>
      </p:sp>
      <p:pic>
        <p:nvPicPr>
          <p:cNvPr id="14" name="Content Placeholder 23" descr="An illustration depicts the shipping terms for items shipped from F O B shipping point, which implies that the buyer pays freight costs. A delivery van, labeled Public Carrier Company is parked between the cartage on the left labeled as seller and a cartage on the right labeled as buyer. A man holding package next to the cartage labeled seller has a caption, Ownership passes to buyer here.">
            <a:extLst>
              <a:ext uri="{FF2B5EF4-FFF2-40B4-BE49-F238E27FC236}">
                <a16:creationId xmlns:a16="http://schemas.microsoft.com/office/drawing/2014/main" id="{ADDAEE23-788A-ADF3-69E2-01D0C47C06F8}"/>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347176" y="1309567"/>
            <a:ext cx="4294123" cy="2000101"/>
          </a:xfrm>
          <a:prstGeom prst="rect">
            <a:avLst/>
          </a:prstGeom>
        </p:spPr>
      </p:pic>
      <p:sp>
        <p:nvSpPr>
          <p:cNvPr id="6" name="Content Placeholder 5">
            <a:extLst>
              <a:ext uri="{FF2B5EF4-FFF2-40B4-BE49-F238E27FC236}">
                <a16:creationId xmlns:a16="http://schemas.microsoft.com/office/drawing/2014/main" id="{C3576FEC-1A23-C9CB-091A-FE32E6977B5E}"/>
              </a:ext>
            </a:extLst>
          </p:cNvPr>
          <p:cNvSpPr>
            <a:spLocks noGrp="1"/>
          </p:cNvSpPr>
          <p:nvPr>
            <p:ph sz="quarter" idx="12"/>
          </p:nvPr>
        </p:nvSpPr>
        <p:spPr>
          <a:xfrm>
            <a:off x="347176" y="3429000"/>
            <a:ext cx="4116182" cy="1810748"/>
          </a:xfrm>
        </p:spPr>
        <p:txBody>
          <a:bodyPr>
            <a:normAutofit/>
          </a:bodyPr>
          <a:lstStyle/>
          <a:p>
            <a:pPr marL="0" indent="0">
              <a:buNone/>
            </a:pPr>
            <a:r>
              <a:rPr lang="en-US" sz="2000" dirty="0"/>
              <a:t>Ownership of the goods passes to the buyer when the public carrier accepts the goods from the seller.</a:t>
            </a:r>
          </a:p>
        </p:txBody>
      </p:sp>
      <p:pic>
        <p:nvPicPr>
          <p:cNvPr id="15" name="Content Placeholder 21" descr="An illustration depicts the sales terms for items shipped F O B Destination, which requires the seller to pay freight costs. A delivery van, labeled Public Carrier Company is parked between the cartage on the left labeled as seller and a cartage on the right labeled as buyer. A man holding package next to the cartage labeled buyer has a caption, Ownership passes to buyer here.">
            <a:extLst>
              <a:ext uri="{FF2B5EF4-FFF2-40B4-BE49-F238E27FC236}">
                <a16:creationId xmlns:a16="http://schemas.microsoft.com/office/drawing/2014/main" id="{07454BD3-F9CC-97BA-11DA-8036371C15DE}"/>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tretch/>
        </p:blipFill>
        <p:spPr>
          <a:xfrm>
            <a:off x="4737304" y="1306554"/>
            <a:ext cx="4294123" cy="2007268"/>
          </a:xfrm>
          <a:prstGeom prst="rect">
            <a:avLst/>
          </a:prstGeom>
        </p:spPr>
      </p:pic>
      <p:sp>
        <p:nvSpPr>
          <p:cNvPr id="11" name="Content Placeholder 10">
            <a:extLst>
              <a:ext uri="{FF2B5EF4-FFF2-40B4-BE49-F238E27FC236}">
                <a16:creationId xmlns:a16="http://schemas.microsoft.com/office/drawing/2014/main" id="{BD325E95-3645-DF85-DDC5-B338AAB06DDB}"/>
              </a:ext>
            </a:extLst>
          </p:cNvPr>
          <p:cNvSpPr>
            <a:spLocks noGrp="1"/>
          </p:cNvSpPr>
          <p:nvPr>
            <p:ph sz="quarter" idx="20"/>
          </p:nvPr>
        </p:nvSpPr>
        <p:spPr>
          <a:xfrm>
            <a:off x="4810913" y="3420670"/>
            <a:ext cx="3984042" cy="1585452"/>
          </a:xfrm>
        </p:spPr>
        <p:txBody>
          <a:bodyPr>
            <a:normAutofit/>
          </a:bodyPr>
          <a:lstStyle/>
          <a:p>
            <a:pPr marL="0" indent="0">
              <a:lnSpc>
                <a:spcPct val="100000"/>
              </a:lnSpc>
              <a:spcBef>
                <a:spcPts val="624"/>
              </a:spcBef>
              <a:buNone/>
            </a:pPr>
            <a:r>
              <a:rPr lang="en-US" sz="2000" dirty="0"/>
              <a:t>Ownership of the goods remains with the seller until the goods reach the buyer.</a:t>
            </a:r>
          </a:p>
        </p:txBody>
      </p:sp>
      <p:sp>
        <p:nvSpPr>
          <p:cNvPr id="12" name="Content Placeholder 11">
            <a:extLst>
              <a:ext uri="{FF2B5EF4-FFF2-40B4-BE49-F238E27FC236}">
                <a16:creationId xmlns:a16="http://schemas.microsoft.com/office/drawing/2014/main" id="{84DA2AE7-8392-7AD5-544F-A133C117F7D3}"/>
              </a:ext>
            </a:extLst>
          </p:cNvPr>
          <p:cNvSpPr>
            <a:spLocks noGrp="1"/>
          </p:cNvSpPr>
          <p:nvPr>
            <p:ph sz="quarter" idx="21"/>
          </p:nvPr>
        </p:nvSpPr>
        <p:spPr>
          <a:xfrm>
            <a:off x="351511" y="5902818"/>
            <a:ext cx="8115301" cy="365125"/>
          </a:xfrm>
        </p:spPr>
        <p:txBody>
          <a:bodyPr>
            <a:normAutofit lnSpcReduction="10000"/>
          </a:bodyPr>
          <a:lstStyle/>
          <a:p>
            <a:pPr marL="0" indent="0">
              <a:buNone/>
            </a:pPr>
            <a:r>
              <a:rPr lang="en-IN" sz="2000" b="1"/>
              <a:t>Illustration 5.7: </a:t>
            </a:r>
            <a:r>
              <a:rPr lang="en-IN" sz="2000"/>
              <a:t>Shipping terms</a:t>
            </a:r>
            <a:endParaRPr lang="en-IN" sz="2000" dirty="0"/>
          </a:p>
        </p:txBody>
      </p:sp>
      <p:sp>
        <p:nvSpPr>
          <p:cNvPr id="8" name="Content Placeholder 5">
            <a:extLst>
              <a:ext uri="{FF2B5EF4-FFF2-40B4-BE49-F238E27FC236}">
                <a16:creationId xmlns:a16="http://schemas.microsoft.com/office/drawing/2014/main" id="{97A46B4D-32AE-2E86-6218-C7AC84DBEC61}"/>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3" name="文本框 2">
            <a:extLst>
              <a:ext uri="{FF2B5EF4-FFF2-40B4-BE49-F238E27FC236}">
                <a16:creationId xmlns:a16="http://schemas.microsoft.com/office/drawing/2014/main" id="{A48154AE-3BF7-1C64-BB32-555FA71A1D4A}"/>
              </a:ext>
            </a:extLst>
          </p:cNvPr>
          <p:cNvSpPr txBox="1"/>
          <p:nvPr/>
        </p:nvSpPr>
        <p:spPr>
          <a:xfrm>
            <a:off x="-108642" y="4382718"/>
            <a:ext cx="4572000" cy="646331"/>
          </a:xfrm>
          <a:prstGeom prst="rect">
            <a:avLst/>
          </a:prstGeom>
          <a:noFill/>
        </p:spPr>
        <p:txBody>
          <a:bodyPr wrap="square">
            <a:spAutoFit/>
          </a:bodyPr>
          <a:lstStyle/>
          <a:p>
            <a:pPr lvl="1"/>
            <a:r>
              <a:rPr lang="en-US" altLang="zh-CN" dirty="0"/>
              <a:t>The shipping cost is recorded in the inventory for buyers.</a:t>
            </a:r>
          </a:p>
        </p:txBody>
      </p:sp>
      <p:sp>
        <p:nvSpPr>
          <p:cNvPr id="7" name="文本框 6">
            <a:extLst>
              <a:ext uri="{FF2B5EF4-FFF2-40B4-BE49-F238E27FC236}">
                <a16:creationId xmlns:a16="http://schemas.microsoft.com/office/drawing/2014/main" id="{D14295F9-5AF1-88DA-DDCC-F9E4CF160416}"/>
              </a:ext>
            </a:extLst>
          </p:cNvPr>
          <p:cNvSpPr txBox="1"/>
          <p:nvPr/>
        </p:nvSpPr>
        <p:spPr>
          <a:xfrm>
            <a:off x="4333088" y="4428912"/>
            <a:ext cx="4626142" cy="369332"/>
          </a:xfrm>
          <a:prstGeom prst="rect">
            <a:avLst/>
          </a:prstGeom>
          <a:noFill/>
        </p:spPr>
        <p:txBody>
          <a:bodyPr wrap="square">
            <a:spAutoFit/>
          </a:bodyPr>
          <a:lstStyle/>
          <a:p>
            <a:pPr lvl="1"/>
            <a:r>
              <a:rPr lang="en-US" altLang="zh-CN" dirty="0"/>
              <a:t>Recorded as operating expense for seller. </a:t>
            </a:r>
            <a:endParaRPr lang="en-US" altLang="zh-CN" b="1" dirty="0"/>
          </a:p>
        </p:txBody>
      </p:sp>
    </p:spTree>
    <p:extLst>
      <p:ext uri="{BB962C8B-B14F-4D97-AF65-F5344CB8AC3E}">
        <p14:creationId xmlns:p14="http://schemas.microsoft.com/office/powerpoint/2010/main" val="1322478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Freight Costs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a:bodyPr>
          <a:lstStyle/>
          <a:p>
            <a:r>
              <a:rPr lang="en-US" dirty="0"/>
              <a:t>Freight terms are expressed as either </a:t>
            </a:r>
            <a:r>
              <a:rPr lang="en-US" dirty="0">
                <a:solidFill>
                  <a:srgbClr val="FF0000"/>
                </a:solidFill>
              </a:rPr>
              <a:t>FOB shipping point </a:t>
            </a:r>
            <a:r>
              <a:rPr lang="en-US" dirty="0"/>
              <a:t>or </a:t>
            </a:r>
            <a:r>
              <a:rPr lang="en-US" dirty="0">
                <a:solidFill>
                  <a:srgbClr val="FF0000"/>
                </a:solidFill>
              </a:rPr>
              <a:t>FOB destination</a:t>
            </a:r>
            <a:r>
              <a:rPr lang="en-US" dirty="0"/>
              <a:t>.</a:t>
            </a:r>
          </a:p>
          <a:p>
            <a:endParaRPr lang="en-US" dirty="0"/>
          </a:p>
          <a:p>
            <a:r>
              <a:rPr lang="en-US" dirty="0">
                <a:solidFill>
                  <a:srgbClr val="FF0000"/>
                </a:solidFill>
              </a:rPr>
              <a:t>FOB Shipping point</a:t>
            </a:r>
          </a:p>
          <a:p>
            <a:pPr lvl="1"/>
            <a:r>
              <a:rPr lang="en-US" dirty="0"/>
              <a:t>Buyer pays the freight. </a:t>
            </a:r>
            <a:endParaRPr lang="en-US" b="1" dirty="0"/>
          </a:p>
          <a:p>
            <a:pPr lvl="1"/>
            <a:r>
              <a:rPr lang="en-US" dirty="0"/>
              <a:t>The shipping cost is recorded in the inventory for buyers.</a:t>
            </a:r>
          </a:p>
          <a:p>
            <a:r>
              <a:rPr lang="en-US" dirty="0">
                <a:solidFill>
                  <a:srgbClr val="FF0000"/>
                </a:solidFill>
              </a:rPr>
              <a:t>FOB Destination</a:t>
            </a:r>
            <a:r>
              <a:rPr lang="en-US" dirty="0"/>
              <a:t> </a:t>
            </a:r>
          </a:p>
          <a:p>
            <a:pPr lvl="1"/>
            <a:r>
              <a:rPr lang="en-US" dirty="0"/>
              <a:t>Seller pays the freight. </a:t>
            </a:r>
          </a:p>
          <a:p>
            <a:pPr lvl="1"/>
            <a:r>
              <a:rPr lang="en-US" dirty="0"/>
              <a:t>Recorded as operating expense for seller. </a:t>
            </a:r>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142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373265"/>
            <a:ext cx="8115301" cy="4961351"/>
          </a:xfrm>
        </p:spPr>
        <p:txBody>
          <a:bodyPr>
            <a:normAutofit/>
          </a:bodyPr>
          <a:lstStyle/>
          <a:p>
            <a:pPr marL="0" indent="0">
              <a:buNone/>
            </a:pPr>
            <a:r>
              <a:rPr lang="en-US" b="1" dirty="0">
                <a:solidFill>
                  <a:schemeClr val="accent2"/>
                </a:solidFill>
              </a:rPr>
              <a:t>Learning Objectives</a:t>
            </a:r>
          </a:p>
          <a:p>
            <a:pPr marL="717550" indent="-717550">
              <a:buNone/>
            </a:pPr>
            <a:r>
              <a:rPr lang="en-US" b="1" dirty="0">
                <a:solidFill>
                  <a:schemeClr val="accent2"/>
                </a:solidFill>
              </a:rPr>
              <a:t>LO 1</a:t>
            </a:r>
            <a:r>
              <a:rPr lang="en-US" dirty="0"/>
              <a:t> Describe merchandising operations and inventory systems.</a:t>
            </a:r>
          </a:p>
          <a:p>
            <a:pPr marL="717550" indent="-717550">
              <a:buNone/>
            </a:pPr>
            <a:r>
              <a:rPr lang="en-US" b="1" dirty="0">
                <a:solidFill>
                  <a:schemeClr val="accent2"/>
                </a:solidFill>
              </a:rPr>
              <a:t>LO 2</a:t>
            </a:r>
            <a:r>
              <a:rPr lang="en-US" b="0" baseline="0" dirty="0">
                <a:solidFill>
                  <a:schemeClr val="tx1"/>
                </a:solidFill>
              </a:rPr>
              <a:t> </a:t>
            </a:r>
            <a:r>
              <a:rPr lang="en-US" dirty="0"/>
              <a:t>Record purchases under a perpetual inventory system.</a:t>
            </a:r>
          </a:p>
          <a:p>
            <a:pPr marL="0" indent="0">
              <a:buNone/>
            </a:pPr>
            <a:r>
              <a:rPr lang="en-US" b="1" dirty="0">
                <a:solidFill>
                  <a:schemeClr val="accent2"/>
                </a:solidFill>
              </a:rPr>
              <a:t>LO 3</a:t>
            </a:r>
            <a:r>
              <a:rPr lang="en-US" b="0" baseline="0" dirty="0">
                <a:solidFill>
                  <a:schemeClr val="tx1"/>
                </a:solidFill>
              </a:rPr>
              <a:t> </a:t>
            </a:r>
            <a:r>
              <a:rPr lang="en-US" dirty="0"/>
              <a:t>Record sales under a perpetual inventory system.</a:t>
            </a:r>
          </a:p>
          <a:p>
            <a:pPr marL="717550" indent="-717550">
              <a:buNone/>
            </a:pPr>
            <a:r>
              <a:rPr lang="en-US" b="1" dirty="0">
                <a:solidFill>
                  <a:schemeClr val="accent2"/>
                </a:solidFill>
              </a:rPr>
              <a:t>LO 4</a:t>
            </a:r>
            <a:r>
              <a:rPr lang="en-US" b="0" baseline="0" dirty="0">
                <a:solidFill>
                  <a:schemeClr val="tx1"/>
                </a:solidFill>
              </a:rPr>
              <a:t> </a:t>
            </a:r>
            <a:r>
              <a:rPr lang="en-US" dirty="0"/>
              <a:t>Apply the steps in the accounting cycle to a merchandising</a:t>
            </a:r>
            <a:r>
              <a:rPr lang="en-US" baseline="0" dirty="0"/>
              <a:t> </a:t>
            </a:r>
            <a:r>
              <a:rPr lang="en-US" dirty="0"/>
              <a:t>company.</a:t>
            </a:r>
          </a:p>
          <a:p>
            <a:pPr marL="717550" indent="-717550">
              <a:buNone/>
            </a:pPr>
            <a:r>
              <a:rPr lang="en-US" b="1" dirty="0">
                <a:solidFill>
                  <a:schemeClr val="accent2"/>
                </a:solidFill>
              </a:rPr>
              <a:t>LO 5</a:t>
            </a:r>
            <a:r>
              <a:rPr lang="en-US" b="0" baseline="0" dirty="0">
                <a:solidFill>
                  <a:schemeClr val="tx1"/>
                </a:solidFill>
              </a:rPr>
              <a:t> </a:t>
            </a:r>
            <a:r>
              <a:rPr lang="en-US" dirty="0"/>
              <a:t>Prepare financial statements for a merchandising company.</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p:txBody>
          <a:bodyPr/>
          <a:lstStyle/>
          <a:p>
            <a:r>
              <a:rPr lang="en-IN" dirty="0"/>
              <a:t>Freight Example</a:t>
            </a:r>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35527"/>
            <a:ext cx="8115301" cy="1570147"/>
          </a:xfrm>
        </p:spPr>
        <p:txBody>
          <a:bodyPr>
            <a:normAutofit lnSpcReduction="10000"/>
          </a:bodyPr>
          <a:lstStyle/>
          <a:p>
            <a:pPr marL="0" indent="0">
              <a:buNone/>
            </a:pPr>
            <a:r>
              <a:rPr lang="en-US" sz="2600" b="1" dirty="0"/>
              <a:t>Illustration: </a:t>
            </a:r>
            <a:r>
              <a:rPr lang="en-US" sz="2600" dirty="0"/>
              <a:t>Assume upon delivery of the goods on May 6, </a:t>
            </a:r>
            <a:r>
              <a:rPr lang="en-US" sz="2600" b="1" dirty="0"/>
              <a:t>Sauk Stereo (the buyer) pays</a:t>
            </a:r>
            <a:r>
              <a:rPr lang="en-US" sz="2600" dirty="0"/>
              <a:t> Acme Freight €150 for </a:t>
            </a:r>
            <a:r>
              <a:rPr lang="en-US" sz="2600" b="1" dirty="0"/>
              <a:t>freight charges</a:t>
            </a:r>
            <a:r>
              <a:rPr lang="en-US" sz="2600" dirty="0"/>
              <a:t>, the entry on Sauk Stereo’s books is (</a:t>
            </a:r>
            <a:r>
              <a:rPr lang="en-US" sz="2400" dirty="0"/>
              <a:t>FOB shipping point )</a:t>
            </a:r>
            <a:r>
              <a:rPr lang="en-US" sz="2600" dirty="0"/>
              <a:t>:</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2830206"/>
            <a:ext cx="1082753"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6</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673059" y="2824657"/>
            <a:ext cx="6878803" cy="1058929"/>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Inventory					      150</a:t>
            </a:r>
          </a:p>
          <a:p>
            <a:pPr marL="0" indent="987425">
              <a:lnSpc>
                <a:spcPct val="100000"/>
              </a:lnSpc>
              <a:spcBef>
                <a:spcPts val="1200"/>
              </a:spcBef>
              <a:buNone/>
            </a:pPr>
            <a:r>
              <a:rPr lang="en-US" sz="2600" dirty="0">
                <a:latin typeface="Calibri" panose="020F0502020204030204" pitchFamily="34" charset="0"/>
                <a:cs typeface="Arial" charset="0"/>
              </a:rPr>
              <a:t>Cash						150</a:t>
            </a:r>
            <a:endParaRPr lang="en-US" sz="2600" dirty="0">
              <a:latin typeface="Calibri" panose="020F0502020204030204" pitchFamily="34" charset="0"/>
            </a:endParaRP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564191" y="3883586"/>
            <a:ext cx="8115301" cy="1452563"/>
          </a:xfrm>
        </p:spPr>
        <p:txBody>
          <a:bodyPr>
            <a:normAutofit fontScale="92500" lnSpcReduction="10000"/>
          </a:bodyPr>
          <a:lstStyle/>
          <a:p>
            <a:pPr marL="0" indent="0">
              <a:lnSpc>
                <a:spcPct val="100000"/>
              </a:lnSpc>
              <a:spcBef>
                <a:spcPts val="1200"/>
              </a:spcBef>
              <a:buNone/>
            </a:pPr>
            <a:r>
              <a:rPr lang="en-US" altLang="en-US" sz="2600" dirty="0">
                <a:solidFill>
                  <a:srgbClr val="000000"/>
                </a:solidFill>
                <a:latin typeface="Calibri" panose="020F0502020204030204" pitchFamily="34" charset="0"/>
              </a:rPr>
              <a:t>Assume the freight terms on the invoice on slide number 14 had required </a:t>
            </a:r>
            <a:r>
              <a:rPr lang="en-US" altLang="en-US" sz="2600" b="1" dirty="0">
                <a:solidFill>
                  <a:srgbClr val="000000"/>
                </a:solidFill>
                <a:latin typeface="Calibri" panose="020F0502020204030204" pitchFamily="34" charset="0"/>
              </a:rPr>
              <a:t>PW Audio Supply (the seller) to pay the freight charges</a:t>
            </a:r>
            <a:r>
              <a:rPr lang="en-US" altLang="en-US" sz="2600" dirty="0">
                <a:solidFill>
                  <a:srgbClr val="000000"/>
                </a:solidFill>
                <a:latin typeface="Calibri" panose="020F0502020204030204" pitchFamily="34" charset="0"/>
              </a:rPr>
              <a:t>, the entry by PW Audio Supply would be (FOB Destination):</a:t>
            </a:r>
            <a:endParaRPr lang="en-US" sz="2600" dirty="0">
              <a:latin typeface="Calibri" panose="020F0502020204030204" pitchFamily="34" charset="0"/>
            </a:endParaRPr>
          </a:p>
        </p:txBody>
      </p:sp>
      <p:sp>
        <p:nvSpPr>
          <p:cNvPr id="29" name="Content Placeholder 11">
            <a:extLst>
              <a:ext uri="{FF2B5EF4-FFF2-40B4-BE49-F238E27FC236}">
                <a16:creationId xmlns:a16="http://schemas.microsoft.com/office/drawing/2014/main" id="{6A7DE345-643B-6EBE-C39C-9D2414217AFE}"/>
              </a:ext>
            </a:extLst>
          </p:cNvPr>
          <p:cNvSpPr>
            <a:spLocks noGrp="1"/>
          </p:cNvSpPr>
          <p:nvPr>
            <p:ph sz="quarter" idx="23"/>
          </p:nvPr>
        </p:nvSpPr>
        <p:spPr>
          <a:xfrm>
            <a:off x="513862" y="5304341"/>
            <a:ext cx="1088550" cy="485982"/>
          </a:xfrm>
        </p:spPr>
        <p:txBody>
          <a:bodyPr>
            <a:noAutofit/>
          </a:bodyPr>
          <a:lstStyle/>
          <a:p>
            <a:pPr algn="l">
              <a:lnSpc>
                <a:spcPct val="100000"/>
              </a:lnSpc>
              <a:spcBef>
                <a:spcPts val="1200"/>
              </a:spcBef>
            </a:pPr>
            <a:r>
              <a:rPr lang="en-US" altLang="en-US" sz="2600" dirty="0">
                <a:solidFill>
                  <a:schemeClr val="tx1"/>
                </a:solidFill>
                <a:latin typeface="Calibri" panose="020F0502020204030204" pitchFamily="34" charset="0"/>
              </a:rPr>
              <a:t>May 4</a:t>
            </a:r>
            <a:endParaRPr lang="en-US" sz="2600" dirty="0">
              <a:solidFill>
                <a:schemeClr val="tx1"/>
              </a:solidFill>
              <a:latin typeface="Calibri" panose="020F0502020204030204" pitchFamily="34" charset="0"/>
            </a:endParaRPr>
          </a:p>
        </p:txBody>
      </p:sp>
      <p:sp>
        <p:nvSpPr>
          <p:cNvPr id="30" name="Content Placeholder 12">
            <a:extLst>
              <a:ext uri="{FF2B5EF4-FFF2-40B4-BE49-F238E27FC236}">
                <a16:creationId xmlns:a16="http://schemas.microsoft.com/office/drawing/2014/main" id="{68F4BA58-6D98-C12A-A01B-5D969503ECB9}"/>
              </a:ext>
            </a:extLst>
          </p:cNvPr>
          <p:cNvSpPr>
            <a:spLocks noGrp="1"/>
          </p:cNvSpPr>
          <p:nvPr>
            <p:ph sz="quarter" idx="24"/>
          </p:nvPr>
        </p:nvSpPr>
        <p:spPr>
          <a:xfrm>
            <a:off x="1499515" y="5310213"/>
            <a:ext cx="7130139" cy="960542"/>
          </a:xfrm>
        </p:spPr>
        <p:txBody>
          <a:bodyPr>
            <a:noAutofit/>
          </a:bodyPr>
          <a:lstStyle/>
          <a:p>
            <a:pPr marL="0" indent="0">
              <a:lnSpc>
                <a:spcPct val="100000"/>
              </a:lnSpc>
              <a:spcBef>
                <a:spcPts val="1200"/>
              </a:spcBef>
              <a:buNone/>
            </a:pPr>
            <a:r>
              <a:rPr lang="en-US" altLang="en-US" sz="2600" dirty="0">
                <a:latin typeface="Calibri" panose="020F0502020204030204" pitchFamily="34" charset="0"/>
              </a:rPr>
              <a:t>Freight-Out (or Delivery Expense)	150</a:t>
            </a:r>
          </a:p>
          <a:p>
            <a:pPr marL="0" indent="1168400">
              <a:lnSpc>
                <a:spcPct val="100000"/>
              </a:lnSpc>
              <a:spcBef>
                <a:spcPts val="1200"/>
              </a:spcBef>
              <a:buNone/>
            </a:pPr>
            <a:r>
              <a:rPr lang="en-US" altLang="en-US" sz="2600" dirty="0">
                <a:latin typeface="Calibri" panose="020F0502020204030204" pitchFamily="34" charset="0"/>
                <a:cs typeface="Arial" charset="0"/>
              </a:rPr>
              <a:t>Cash						  150</a:t>
            </a:r>
            <a:endParaRPr lang="en-US" sz="2600" dirty="0">
              <a:latin typeface="Calibri" panose="020F0502020204030204" pitchFamily="34" charset="0"/>
            </a:endParaRP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3005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7" grpId="0" build="p"/>
      <p:bldP spid="3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DD3E217-C762-30FB-0383-0DDBD0FFDE1A}"/>
              </a:ext>
            </a:extLst>
          </p:cNvPr>
          <p:cNvSpPr>
            <a:spLocks noGrp="1"/>
          </p:cNvSpPr>
          <p:nvPr>
            <p:ph type="title"/>
          </p:nvPr>
        </p:nvSpPr>
        <p:spPr/>
        <p:txBody>
          <a:bodyPr/>
          <a:lstStyle/>
          <a:p>
            <a:r>
              <a:rPr lang="en-IN" dirty="0"/>
              <a:t>Purchase Returns and Allowances</a:t>
            </a:r>
          </a:p>
        </p:txBody>
      </p:sp>
      <p:sp>
        <p:nvSpPr>
          <p:cNvPr id="12" name="Content Placeholder 11">
            <a:extLst>
              <a:ext uri="{FF2B5EF4-FFF2-40B4-BE49-F238E27FC236}">
                <a16:creationId xmlns:a16="http://schemas.microsoft.com/office/drawing/2014/main" id="{F883F823-F120-CAE6-BF7C-592B2FB7D120}"/>
              </a:ext>
            </a:extLst>
          </p:cNvPr>
          <p:cNvSpPr>
            <a:spLocks noGrp="1"/>
          </p:cNvSpPr>
          <p:nvPr>
            <p:ph sz="quarter" idx="12"/>
          </p:nvPr>
        </p:nvSpPr>
        <p:spPr/>
        <p:txBody>
          <a:bodyPr/>
          <a:lstStyle/>
          <a:p>
            <a:r>
              <a:rPr lang="en-US" b="1" dirty="0"/>
              <a:t>Purchaser may be dissatisfied</a:t>
            </a:r>
            <a:r>
              <a:rPr lang="en-US" dirty="0"/>
              <a:t> because goods are damaged or defective, of inferior quality, or do not meet specifications.</a:t>
            </a:r>
          </a:p>
          <a:p>
            <a:r>
              <a:rPr lang="en-US" b="1" dirty="0">
                <a:solidFill>
                  <a:schemeClr val="accent2"/>
                </a:solidFill>
              </a:rPr>
              <a:t>Purchase Return</a:t>
            </a:r>
          </a:p>
          <a:p>
            <a:pPr lvl="1">
              <a:buFont typeface="Courier New" panose="02070309020205020404" pitchFamily="49" charset="0"/>
              <a:buChar char="o"/>
            </a:pPr>
            <a:r>
              <a:rPr lang="en-US" dirty="0"/>
              <a:t>Return goods for credit if the sale was made on credit, or for a cash refund if the purchase was for cash.</a:t>
            </a:r>
          </a:p>
          <a:p>
            <a:r>
              <a:rPr lang="en-US" b="1" dirty="0">
                <a:solidFill>
                  <a:schemeClr val="accent2"/>
                </a:solidFill>
              </a:rPr>
              <a:t>Purchase Allowance</a:t>
            </a:r>
          </a:p>
          <a:p>
            <a:pPr lvl="1">
              <a:buFont typeface="Courier New" panose="02070309020205020404" pitchFamily="49" charset="0"/>
              <a:buChar char="o"/>
            </a:pPr>
            <a:r>
              <a:rPr lang="en-US" dirty="0"/>
              <a:t>May choose to keep the merchandise if the seller will grant a reduction of the purchase price.</a:t>
            </a:r>
          </a:p>
        </p:txBody>
      </p:sp>
      <p:sp>
        <p:nvSpPr>
          <p:cNvPr id="14" name="Content Placeholder 5">
            <a:extLst>
              <a:ext uri="{FF2B5EF4-FFF2-40B4-BE49-F238E27FC236}">
                <a16:creationId xmlns:a16="http://schemas.microsoft.com/office/drawing/2014/main" id="{2035D2C1-99F4-FB27-E6C8-DC8DA49975B7}"/>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13881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p:txBody>
          <a:bodyPr/>
          <a:lstStyle/>
          <a:p>
            <a:r>
              <a:rPr lang="en-IN" dirty="0"/>
              <a:t>Purchase Return Example</a:t>
            </a:r>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35528"/>
            <a:ext cx="8379617" cy="2079324"/>
          </a:xfrm>
        </p:spPr>
        <p:txBody>
          <a:bodyPr>
            <a:normAutofit/>
          </a:bodyPr>
          <a:lstStyle/>
          <a:p>
            <a:pPr marL="0" indent="0">
              <a:spcAft>
                <a:spcPts val="3600"/>
              </a:spcAft>
              <a:buNone/>
            </a:pPr>
            <a:r>
              <a:rPr lang="en-US" altLang="en-US" sz="2600" b="1" dirty="0"/>
              <a:t>Illustration: </a:t>
            </a:r>
            <a:r>
              <a:rPr lang="en-US" altLang="en-US" sz="2600" dirty="0"/>
              <a:t>Assume Sauk Stereo returned goods (purchased on credit) costing </a:t>
            </a:r>
            <a:r>
              <a:rPr lang="en-US" sz="2600" dirty="0"/>
              <a:t>€</a:t>
            </a:r>
            <a:r>
              <a:rPr lang="en-US" altLang="en-US" sz="2600" dirty="0"/>
              <a:t>300 to PW Audio Supply on May 8.</a:t>
            </a:r>
            <a:endParaRPr lang="en-US" sz="2600" dirty="0"/>
          </a:p>
          <a:p>
            <a:pPr marL="0" indent="0">
              <a:spcAft>
                <a:spcPts val="1800"/>
              </a:spcAft>
              <a:buNone/>
            </a:pPr>
            <a:r>
              <a:rPr lang="en-US" sz="2600" dirty="0"/>
              <a:t>The following entry would be required to record the return:</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3414670"/>
            <a:ext cx="1082753"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8</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673059" y="3409121"/>
            <a:ext cx="6878803" cy="1058929"/>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Accounts Payable			300</a:t>
            </a:r>
          </a:p>
          <a:p>
            <a:pPr marL="0" indent="987425">
              <a:lnSpc>
                <a:spcPct val="100000"/>
              </a:lnSpc>
              <a:spcBef>
                <a:spcPts val="1200"/>
              </a:spcBef>
              <a:buNone/>
            </a:pPr>
            <a:r>
              <a:rPr lang="en-US" sz="2600" dirty="0">
                <a:latin typeface="Calibri" panose="020F0502020204030204" pitchFamily="34" charset="0"/>
                <a:cs typeface="Arial" charset="0"/>
              </a:rPr>
              <a:t>Inventory					300</a:t>
            </a:r>
            <a:endParaRPr lang="en-US" sz="2600" dirty="0">
              <a:latin typeface="Calibri" panose="020F0502020204030204" pitchFamily="34" charset="0"/>
            </a:endParaRP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0658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lstStyle/>
          <a:p>
            <a:r>
              <a:rPr lang="en-IN" dirty="0">
                <a:solidFill>
                  <a:schemeClr val="bg1"/>
                </a:solidFill>
              </a:rPr>
              <a:t>Purchase Review Question</a:t>
            </a:r>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In a perpetual inventory system, a return of defective merchandise by a purchaser is recorded by crediting:</a:t>
            </a:r>
          </a:p>
          <a:p>
            <a:pPr marL="447675" indent="-447675">
              <a:lnSpc>
                <a:spcPct val="100000"/>
              </a:lnSpc>
              <a:spcBef>
                <a:spcPts val="624"/>
              </a:spcBef>
              <a:buFont typeface="+mj-lt"/>
              <a:buAutoNum type="alphaLcPeriod"/>
            </a:pPr>
            <a:r>
              <a:rPr lang="en-US" dirty="0"/>
              <a:t>Purchases</a:t>
            </a:r>
          </a:p>
          <a:p>
            <a:pPr marL="447675" indent="-447675">
              <a:lnSpc>
                <a:spcPct val="100000"/>
              </a:lnSpc>
              <a:spcBef>
                <a:spcPts val="624"/>
              </a:spcBef>
              <a:buFont typeface="+mj-lt"/>
              <a:buAutoNum type="alphaLcPeriod"/>
            </a:pPr>
            <a:r>
              <a:rPr lang="en-US" dirty="0"/>
              <a:t>Purchase Returns</a:t>
            </a:r>
          </a:p>
          <a:p>
            <a:pPr marL="447675" indent="-447675">
              <a:lnSpc>
                <a:spcPct val="100000"/>
              </a:lnSpc>
              <a:spcBef>
                <a:spcPts val="624"/>
              </a:spcBef>
              <a:buFont typeface="+mj-lt"/>
              <a:buAutoNum type="alphaLcPeriod"/>
            </a:pPr>
            <a:r>
              <a:rPr lang="en-US" dirty="0"/>
              <a:t>Purchase Allowance</a:t>
            </a:r>
          </a:p>
          <a:p>
            <a:pPr marL="447675" indent="-447675">
              <a:lnSpc>
                <a:spcPct val="100000"/>
              </a:lnSpc>
              <a:spcBef>
                <a:spcPts val="624"/>
              </a:spcBef>
              <a:buFont typeface="+mj-lt"/>
              <a:buAutoNum type="alphaLcPeriod"/>
            </a:pPr>
            <a:r>
              <a:rPr lang="en-US" dirty="0"/>
              <a:t>Inventory</a:t>
            </a:r>
          </a:p>
        </p:txBody>
      </p:sp>
      <p:sp>
        <p:nvSpPr>
          <p:cNvPr id="13" name="Content Placeholder 5">
            <a:extLst>
              <a:ext uri="{FF2B5EF4-FFF2-40B4-BE49-F238E27FC236}">
                <a16:creationId xmlns:a16="http://schemas.microsoft.com/office/drawing/2014/main" id="{AE517D2F-FA6F-51FD-99B6-5BC9B5409E9D}"/>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380074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lstStyle/>
          <a:p>
            <a:r>
              <a:rPr lang="en-IN" dirty="0">
                <a:solidFill>
                  <a:schemeClr val="bg1"/>
                </a:solidFill>
              </a:rPr>
              <a:t>Purchase – Solution</a:t>
            </a:r>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In a perpetual inventory system, a return of defective merchandise by a purchaser is recorded by crediting:</a:t>
            </a:r>
          </a:p>
          <a:p>
            <a:pPr marL="447675" indent="-447675">
              <a:lnSpc>
                <a:spcPct val="100000"/>
              </a:lnSpc>
              <a:spcBef>
                <a:spcPts val="624"/>
              </a:spcBef>
              <a:buFont typeface="+mj-lt"/>
              <a:buAutoNum type="alphaLcPeriod"/>
            </a:pPr>
            <a:r>
              <a:rPr lang="en-US" dirty="0"/>
              <a:t>Purchases</a:t>
            </a:r>
          </a:p>
          <a:p>
            <a:pPr marL="447675" indent="-447675">
              <a:lnSpc>
                <a:spcPct val="100000"/>
              </a:lnSpc>
              <a:spcBef>
                <a:spcPts val="624"/>
              </a:spcBef>
              <a:buFont typeface="+mj-lt"/>
              <a:buAutoNum type="alphaLcPeriod"/>
            </a:pPr>
            <a:r>
              <a:rPr lang="en-US" dirty="0"/>
              <a:t>Purchase Returns</a:t>
            </a:r>
          </a:p>
          <a:p>
            <a:pPr marL="447675" indent="-447675">
              <a:lnSpc>
                <a:spcPct val="100000"/>
              </a:lnSpc>
              <a:spcBef>
                <a:spcPts val="624"/>
              </a:spcBef>
              <a:buFont typeface="+mj-lt"/>
              <a:buAutoNum type="alphaLcPeriod"/>
            </a:pPr>
            <a:r>
              <a:rPr lang="en-US" dirty="0"/>
              <a:t>Purchase Allowance</a:t>
            </a:r>
          </a:p>
          <a:p>
            <a:pPr marL="447675" indent="-447675">
              <a:lnSpc>
                <a:spcPct val="100000"/>
              </a:lnSpc>
              <a:spcBef>
                <a:spcPts val="624"/>
              </a:spcBef>
              <a:buFont typeface="+mj-lt"/>
              <a:buAutoNum type="alphaLcPeriod"/>
            </a:pPr>
            <a:r>
              <a:rPr lang="en-US" b="1" dirty="0"/>
              <a:t>Inventory</a:t>
            </a:r>
            <a:r>
              <a:rPr lang="en-US" dirty="0"/>
              <a:t> (Correct)</a:t>
            </a:r>
          </a:p>
        </p:txBody>
      </p:sp>
      <p:sp>
        <p:nvSpPr>
          <p:cNvPr id="13" name="Content Placeholder 5">
            <a:extLst>
              <a:ext uri="{FF2B5EF4-FFF2-40B4-BE49-F238E27FC236}">
                <a16:creationId xmlns:a16="http://schemas.microsoft.com/office/drawing/2014/main" id="{E6B3CF98-3CDB-E7CF-0909-D608C4502EE8}"/>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8433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Purchase Discounts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spcAft>
                <a:spcPts val="600"/>
              </a:spcAft>
              <a:buNone/>
            </a:pPr>
            <a:r>
              <a:rPr lang="en-US" b="1" dirty="0"/>
              <a:t>Credit</a:t>
            </a:r>
            <a:r>
              <a:rPr lang="en-US" dirty="0"/>
              <a:t> </a:t>
            </a:r>
            <a:r>
              <a:rPr lang="en-US" b="1" dirty="0"/>
              <a:t>terms</a:t>
            </a:r>
            <a:r>
              <a:rPr lang="en-US" dirty="0"/>
              <a:t> may permit buyer to claim a cash discount for prompt payment.</a:t>
            </a:r>
          </a:p>
          <a:p>
            <a:pPr marL="0" indent="0">
              <a:spcAft>
                <a:spcPts val="600"/>
              </a:spcAft>
              <a:buNone/>
            </a:pPr>
            <a:r>
              <a:rPr lang="en-US" b="1" dirty="0"/>
              <a:t>Advantages:</a:t>
            </a:r>
          </a:p>
          <a:p>
            <a:pPr>
              <a:spcAft>
                <a:spcPts val="600"/>
              </a:spcAft>
            </a:pPr>
            <a:r>
              <a:rPr lang="en-US" dirty="0"/>
              <a:t>Purchaser saves money</a:t>
            </a:r>
          </a:p>
          <a:p>
            <a:pPr>
              <a:spcAft>
                <a:spcPts val="2400"/>
              </a:spcAft>
            </a:pPr>
            <a:r>
              <a:rPr lang="en-US" dirty="0"/>
              <a:t>Seller shortens the operating cycle by converting the accounts receivable into cash earlier</a:t>
            </a:r>
          </a:p>
          <a:p>
            <a:pPr marL="0" indent="0">
              <a:spcAft>
                <a:spcPts val="600"/>
              </a:spcAft>
              <a:buNone/>
            </a:pPr>
            <a:r>
              <a:rPr lang="en-US" b="1" dirty="0"/>
              <a:t>Example:</a:t>
            </a:r>
            <a:r>
              <a:rPr lang="en-US" dirty="0"/>
              <a:t> Credit terms may read </a:t>
            </a:r>
            <a:r>
              <a:rPr lang="en-US" b="1" dirty="0"/>
              <a:t>2/10, n/30.</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4912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Examples of Credit Terms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buNone/>
            </a:pPr>
            <a:r>
              <a:rPr lang="en-US" b="1" dirty="0"/>
              <a:t>2/10, n/30</a:t>
            </a:r>
          </a:p>
          <a:p>
            <a:pPr marL="0" indent="0">
              <a:spcAft>
                <a:spcPts val="1200"/>
              </a:spcAft>
              <a:buNone/>
            </a:pPr>
            <a:r>
              <a:rPr lang="en-US" dirty="0"/>
              <a:t>2% discount if paid within 10 days, otherwise net amount due within 30 days.</a:t>
            </a:r>
          </a:p>
          <a:p>
            <a:pPr marL="0" indent="0">
              <a:buNone/>
            </a:pPr>
            <a:r>
              <a:rPr lang="en-US" b="1" dirty="0"/>
              <a:t>1/10 EOM</a:t>
            </a:r>
          </a:p>
          <a:p>
            <a:pPr marL="0" indent="0">
              <a:spcAft>
                <a:spcPts val="1200"/>
              </a:spcAft>
              <a:buNone/>
            </a:pPr>
            <a:r>
              <a:rPr lang="en-US" dirty="0"/>
              <a:t>1% discount if paid within first 10 days of next month.</a:t>
            </a:r>
          </a:p>
          <a:p>
            <a:pPr marL="0" indent="0">
              <a:buNone/>
            </a:pPr>
            <a:r>
              <a:rPr lang="en-US" b="1" dirty="0"/>
              <a:t>n/10 EOM</a:t>
            </a:r>
          </a:p>
          <a:p>
            <a:pPr marL="0" indent="0">
              <a:buNone/>
            </a:pPr>
            <a:r>
              <a:rPr lang="en-US" dirty="0"/>
              <a:t>Net amount due within the first 10 days of the next month.</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7665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p:txBody>
          <a:bodyPr/>
          <a:lstStyle/>
          <a:p>
            <a:r>
              <a:rPr lang="en-IN" dirty="0"/>
              <a:t>Purchase Discounts Example</a:t>
            </a:r>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35528"/>
            <a:ext cx="8115301" cy="2147412"/>
          </a:xfrm>
        </p:spPr>
        <p:txBody>
          <a:bodyPr>
            <a:normAutofit fontScale="92500"/>
          </a:bodyPr>
          <a:lstStyle/>
          <a:p>
            <a:pPr marL="0" indent="0">
              <a:lnSpc>
                <a:spcPct val="100000"/>
              </a:lnSpc>
              <a:spcBef>
                <a:spcPts val="1200"/>
              </a:spcBef>
              <a:buNone/>
            </a:pPr>
            <a:r>
              <a:rPr lang="en-US" altLang="en-US" sz="2600" b="1" dirty="0"/>
              <a:t>Illustration: </a:t>
            </a:r>
            <a:r>
              <a:rPr lang="en-US" altLang="en-US" sz="2600" dirty="0"/>
              <a:t>Assume Sauk Stereo </a:t>
            </a:r>
            <a:r>
              <a:rPr lang="en-US" altLang="en-US" sz="2600" dirty="0">
                <a:solidFill>
                  <a:srgbClr val="FF0000"/>
                </a:solidFill>
              </a:rPr>
              <a:t>pays the balance </a:t>
            </a:r>
            <a:r>
              <a:rPr lang="en-US" altLang="en-US" sz="2600" dirty="0"/>
              <a:t>due of </a:t>
            </a:r>
            <a:r>
              <a:rPr lang="en-US" sz="2600" dirty="0"/>
              <a:t>€</a:t>
            </a:r>
            <a:r>
              <a:rPr lang="en-US" altLang="en-US" sz="2600" dirty="0"/>
              <a:t>3,500 (gross invoice price of </a:t>
            </a:r>
            <a:r>
              <a:rPr lang="en-US" sz="2600" dirty="0"/>
              <a:t>€</a:t>
            </a:r>
            <a:r>
              <a:rPr lang="en-US" altLang="en-US" sz="2600" dirty="0"/>
              <a:t>3,800 less purchase returns and allowances of </a:t>
            </a:r>
            <a:r>
              <a:rPr lang="en-US" sz="2600" dirty="0"/>
              <a:t>€</a:t>
            </a:r>
            <a:r>
              <a:rPr lang="en-US" altLang="en-US" sz="2600" dirty="0"/>
              <a:t>300) on May 14, the last day of the discount period. Assuming 2% discount. Prepare the journal entry Sauk Stereo makes on May 14 to record the payment.</a:t>
            </a:r>
            <a:endParaRPr lang="en-US" sz="2600" dirty="0"/>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13862" y="3491453"/>
            <a:ext cx="1276838" cy="561411"/>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14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899583" y="3485904"/>
            <a:ext cx="6878803" cy="1722660"/>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Accounts Payable			3,500</a:t>
            </a:r>
          </a:p>
          <a:p>
            <a:pPr marL="0" indent="987425">
              <a:lnSpc>
                <a:spcPct val="100000"/>
              </a:lnSpc>
              <a:spcBef>
                <a:spcPts val="1200"/>
              </a:spcBef>
              <a:buNone/>
            </a:pPr>
            <a:r>
              <a:rPr lang="en-US" sz="2600" dirty="0">
                <a:latin typeface="Calibri" panose="020F0502020204030204" pitchFamily="34" charset="0"/>
                <a:cs typeface="Arial" charset="0"/>
              </a:rPr>
              <a:t>Cash						3,430</a:t>
            </a:r>
          </a:p>
          <a:p>
            <a:pPr marL="0" indent="987425">
              <a:lnSpc>
                <a:spcPct val="100000"/>
              </a:lnSpc>
              <a:spcBef>
                <a:spcPts val="1200"/>
              </a:spcBef>
              <a:buNone/>
              <a:tabLst>
                <a:tab pos="5829300" algn="l"/>
              </a:tabLst>
            </a:pPr>
            <a:r>
              <a:rPr lang="en-US" sz="2600" dirty="0">
                <a:latin typeface="Calibri" panose="020F0502020204030204" pitchFamily="34" charset="0"/>
              </a:rPr>
              <a:t>Inventory	70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
        <p:nvSpPr>
          <p:cNvPr id="6" name="Content Placeholder 12">
            <a:extLst>
              <a:ext uri="{FF2B5EF4-FFF2-40B4-BE49-F238E27FC236}">
                <a16:creationId xmlns:a16="http://schemas.microsoft.com/office/drawing/2014/main" id="{5CB3BB1E-0940-4B8B-DD3A-EAFCCF90332E}"/>
              </a:ext>
            </a:extLst>
          </p:cNvPr>
          <p:cNvSpPr>
            <a:spLocks noGrp="1"/>
          </p:cNvSpPr>
          <p:nvPr>
            <p:ph sz="quarter" idx="21"/>
          </p:nvPr>
        </p:nvSpPr>
        <p:spPr>
          <a:xfrm>
            <a:off x="1899583" y="5311529"/>
            <a:ext cx="4513918" cy="582836"/>
          </a:xfrm>
          <a:ln>
            <a:noFill/>
          </a:ln>
        </p:spPr>
        <p:txBody>
          <a:bodyPr>
            <a:normAutofit/>
          </a:bodyPr>
          <a:lstStyle/>
          <a:p>
            <a:pPr marL="0" indent="0">
              <a:buNone/>
            </a:pPr>
            <a:r>
              <a:rPr lang="en-US" altLang="en-US" sz="2600" dirty="0"/>
              <a:t>(Discount = </a:t>
            </a:r>
            <a:r>
              <a:rPr lang="en-US" sz="2600" dirty="0"/>
              <a:t>€</a:t>
            </a:r>
            <a:r>
              <a:rPr lang="en-US" altLang="en-US" sz="2600" dirty="0"/>
              <a:t>3,500 × 2% = </a:t>
            </a:r>
            <a:r>
              <a:rPr lang="en-US" sz="2600" b="1" dirty="0"/>
              <a:t>€</a:t>
            </a:r>
            <a:r>
              <a:rPr lang="en-US" altLang="en-US" sz="2600" b="1" dirty="0"/>
              <a:t>70</a:t>
            </a:r>
            <a:r>
              <a:rPr lang="en-US" altLang="en-US" sz="2600" dirty="0"/>
              <a:t>)</a:t>
            </a:r>
            <a:endParaRPr lang="en-US" sz="2600" dirty="0"/>
          </a:p>
        </p:txBody>
      </p:sp>
    </p:spTree>
    <p:extLst>
      <p:ext uri="{BB962C8B-B14F-4D97-AF65-F5344CB8AC3E}">
        <p14:creationId xmlns:p14="http://schemas.microsoft.com/office/powerpoint/2010/main" val="247582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514353" y="460254"/>
            <a:ext cx="8115301" cy="1235195"/>
          </a:xfrm>
        </p:spPr>
        <p:txBody>
          <a:bodyPr>
            <a:normAutofit/>
          </a:bodyPr>
          <a:lstStyle/>
          <a:p>
            <a:r>
              <a:rPr lang="en-US" dirty="0"/>
              <a:t>Purchase Discount Example – No Discount</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664153"/>
            <a:ext cx="8115301" cy="1345748"/>
          </a:xfrm>
        </p:spPr>
        <p:txBody>
          <a:bodyPr>
            <a:normAutofit/>
          </a:bodyPr>
          <a:lstStyle/>
          <a:p>
            <a:pPr marL="0" indent="0">
              <a:lnSpc>
                <a:spcPct val="100000"/>
              </a:lnSpc>
              <a:spcBef>
                <a:spcPts val="1200"/>
              </a:spcBef>
              <a:buNone/>
            </a:pPr>
            <a:r>
              <a:rPr lang="en-US" altLang="en-US" sz="2600" b="1" dirty="0"/>
              <a:t>Illustration:</a:t>
            </a:r>
            <a:r>
              <a:rPr lang="en-US" altLang="en-US" sz="2600" dirty="0"/>
              <a:t> If Sauk Stereo failed to take the discount, and instead made full payment of €3,500 on June 3, the journal entry would be:</a:t>
            </a:r>
            <a:endParaRPr lang="en-US" sz="2600" dirty="0"/>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13862" y="3118414"/>
            <a:ext cx="1276838" cy="561411"/>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June 3</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899583" y="3112865"/>
            <a:ext cx="6878803" cy="1100935"/>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Accounts Payable			3,500</a:t>
            </a:r>
          </a:p>
          <a:p>
            <a:pPr marL="0" indent="987425">
              <a:lnSpc>
                <a:spcPct val="100000"/>
              </a:lnSpc>
              <a:spcBef>
                <a:spcPts val="1200"/>
              </a:spcBef>
              <a:buNone/>
            </a:pPr>
            <a:r>
              <a:rPr lang="en-US" sz="2600" dirty="0">
                <a:latin typeface="Calibri" panose="020F0502020204030204" pitchFamily="34" charset="0"/>
                <a:cs typeface="Arial" charset="0"/>
              </a:rPr>
              <a:t>Cash						3,500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95226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3DA1-E5C3-5430-2AD4-EE422FF3E2C1}"/>
              </a:ext>
            </a:extLst>
          </p:cNvPr>
          <p:cNvSpPr>
            <a:spLocks noGrp="1"/>
          </p:cNvSpPr>
          <p:nvPr>
            <p:ph type="title"/>
          </p:nvPr>
        </p:nvSpPr>
        <p:spPr/>
        <p:txBody>
          <a:bodyPr/>
          <a:lstStyle/>
          <a:p>
            <a:r>
              <a:rPr lang="en-IN" dirty="0"/>
              <a:t>Summary of Purchasing Transactions</a:t>
            </a:r>
          </a:p>
        </p:txBody>
      </p:sp>
      <p:sp>
        <p:nvSpPr>
          <p:cNvPr id="3" name="Content Placeholder 2">
            <a:extLst>
              <a:ext uri="{FF2B5EF4-FFF2-40B4-BE49-F238E27FC236}">
                <a16:creationId xmlns:a16="http://schemas.microsoft.com/office/drawing/2014/main" id="{51D7A754-D088-B52A-E411-D140F96DB2CC}"/>
              </a:ext>
            </a:extLst>
          </p:cNvPr>
          <p:cNvSpPr>
            <a:spLocks noGrp="1"/>
          </p:cNvSpPr>
          <p:nvPr>
            <p:ph sz="quarter" idx="12"/>
          </p:nvPr>
        </p:nvSpPr>
        <p:spPr>
          <a:xfrm>
            <a:off x="513862" y="1424066"/>
            <a:ext cx="8115301" cy="1004810"/>
          </a:xfrm>
        </p:spPr>
        <p:txBody>
          <a:bodyPr>
            <a:normAutofit/>
          </a:bodyPr>
          <a:lstStyle/>
          <a:p>
            <a:pPr marL="0" indent="0">
              <a:buNone/>
            </a:pPr>
            <a:r>
              <a:rPr lang="en-US" dirty="0"/>
              <a:t>The following T-account provides a summary of the previous transactions on Inventory.</a:t>
            </a:r>
          </a:p>
        </p:txBody>
      </p:sp>
      <p:pic>
        <p:nvPicPr>
          <p:cNvPr id="8" name="Picture Placeholder 7" descr="An illustration presents a t account for the summary of the previous transactions on Inventory. The account name is presented on top of the T as Inventory. The left side presents three amounts. The first transaction labeled Purchase, dated May 4 in the amount of 3,800. Just below is a transaction labeled Freight-in, dated May 6 with the 150 posting amount immediately below the 3,800 balance. Just below is the balance with the 3,580 posting amount immediately below the 150 balance. The right side presents two amounts. The first transaction labeled Purchase return dated May 8 in the amount of 300. Just below is a transaction labeled Purchase discount, dated May 14 with the 70 posting amount immediately below the 300 balance.">
            <a:extLst>
              <a:ext uri="{FF2B5EF4-FFF2-40B4-BE49-F238E27FC236}">
                <a16:creationId xmlns:a16="http://schemas.microsoft.com/office/drawing/2014/main" id="{A4B0F4FA-A653-6414-5097-4DF56BAAADA2}"/>
              </a:ext>
            </a:extLst>
          </p:cNvPr>
          <p:cNvPicPr>
            <a:picLocks noGrp="1" noChangeAspect="1"/>
          </p:cNvPicPr>
          <p:nvPr>
            <p:ph type="pic" sz="quarter" idx="17"/>
          </p:nvPr>
        </p:nvPicPr>
        <p:blipFill>
          <a:blip r:embed="rId2"/>
          <a:stretch>
            <a:fillRect/>
          </a:stretch>
        </p:blipFill>
        <p:spPr>
          <a:xfrm>
            <a:off x="513862" y="2524247"/>
            <a:ext cx="8108383" cy="2334970"/>
          </a:xfrm>
          <a:prstGeom prst="rect">
            <a:avLst/>
          </a:prstGeom>
        </p:spPr>
      </p:pic>
      <p:sp>
        <p:nvSpPr>
          <p:cNvPr id="13" name="Content Placeholder 5">
            <a:extLst>
              <a:ext uri="{FF2B5EF4-FFF2-40B4-BE49-F238E27FC236}">
                <a16:creationId xmlns:a16="http://schemas.microsoft.com/office/drawing/2014/main" id="{E5777B5A-66D2-FF2F-D69A-42ECA0440B85}"/>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4823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16572"/>
            <a:ext cx="8115301" cy="2024856"/>
          </a:xfrm>
        </p:spPr>
        <p:txBody>
          <a:bodyPr>
            <a:noAutofit/>
          </a:bodyPr>
          <a:lstStyle/>
          <a:p>
            <a:r>
              <a:rPr lang="en-GB" dirty="0"/>
              <a:t>Learning Objective 1</a:t>
            </a:r>
            <a:br>
              <a:rPr lang="en-GB" dirty="0"/>
            </a:br>
            <a:r>
              <a:rPr lang="en-US" dirty="0"/>
              <a:t>Describe Merchandising Operations and Inventory Systems.</a:t>
            </a:r>
            <a:endParaRPr lang="en-IN" dirty="0"/>
          </a:p>
        </p:txBody>
      </p:sp>
      <p:sp>
        <p:nvSpPr>
          <p:cNvPr id="6" name="Content Placeholder 5">
            <a:extLst>
              <a:ext uri="{FF2B5EF4-FFF2-40B4-BE49-F238E27FC236}">
                <a16:creationId xmlns:a16="http://schemas.microsoft.com/office/drawing/2014/main" id="{D58FAC6F-CA71-9A8D-29DB-21247BFE2D53}"/>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lstStyle/>
          <a:p>
            <a:r>
              <a:rPr lang="en-US" dirty="0"/>
              <a:t>DO IT! 2: Purchase Transactions</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0"/>
          </p:nvPr>
        </p:nvSpPr>
        <p:spPr>
          <a:xfrm>
            <a:off x="514350" y="1679575"/>
            <a:ext cx="8115300" cy="3631461"/>
          </a:xfrm>
        </p:spPr>
        <p:txBody>
          <a:bodyPr>
            <a:normAutofit/>
          </a:bodyPr>
          <a:lstStyle/>
          <a:p>
            <a:pPr marL="0" indent="0">
              <a:lnSpc>
                <a:spcPct val="100000"/>
              </a:lnSpc>
              <a:spcBef>
                <a:spcPts val="624"/>
              </a:spcBef>
              <a:buNone/>
            </a:pPr>
            <a:r>
              <a:rPr lang="en-US" dirty="0"/>
              <a:t>On September 5, </a:t>
            </a:r>
            <a:r>
              <a:rPr lang="en-US" dirty="0" err="1"/>
              <a:t>Zhū</a:t>
            </a:r>
            <a:r>
              <a:rPr lang="en-US" dirty="0"/>
              <a:t> Company </a:t>
            </a:r>
            <a:r>
              <a:rPr lang="en-US" dirty="0">
                <a:solidFill>
                  <a:srgbClr val="FF0000"/>
                </a:solidFill>
              </a:rPr>
              <a:t>buys merchandise on account </a:t>
            </a:r>
            <a:r>
              <a:rPr lang="en-US" dirty="0"/>
              <a:t>from </a:t>
            </a:r>
            <a:r>
              <a:rPr lang="en-US" dirty="0" err="1"/>
              <a:t>Gāo</a:t>
            </a:r>
            <a:r>
              <a:rPr lang="en-US" dirty="0"/>
              <a:t> Company. The purchase price of the goods paid by </a:t>
            </a:r>
            <a:r>
              <a:rPr lang="en-US" dirty="0" err="1"/>
              <a:t>Zhū</a:t>
            </a:r>
            <a:r>
              <a:rPr lang="en-US" dirty="0"/>
              <a:t> is ¥15,000, and the cost to </a:t>
            </a:r>
            <a:r>
              <a:rPr lang="en-US" dirty="0" err="1"/>
              <a:t>Gāo</a:t>
            </a:r>
            <a:r>
              <a:rPr lang="en-US" dirty="0"/>
              <a:t> Company was ¥8,000. On September 8, </a:t>
            </a:r>
            <a:r>
              <a:rPr lang="en-US" dirty="0" err="1"/>
              <a:t>Zhū</a:t>
            </a:r>
            <a:r>
              <a:rPr lang="en-US" dirty="0"/>
              <a:t> returns defective goods with a selling price of ¥2,000. </a:t>
            </a:r>
            <a:r>
              <a:rPr lang="en-US" dirty="0">
                <a:solidFill>
                  <a:srgbClr val="FF0000"/>
                </a:solidFill>
              </a:rPr>
              <a:t>Record the transactions on the books of </a:t>
            </a:r>
            <a:r>
              <a:rPr lang="en-US" dirty="0" err="1">
                <a:solidFill>
                  <a:srgbClr val="FF0000"/>
                </a:solidFill>
              </a:rPr>
              <a:t>Zhū</a:t>
            </a:r>
            <a:r>
              <a:rPr lang="en-US" dirty="0">
                <a:solidFill>
                  <a:srgbClr val="FF0000"/>
                </a:solidFill>
              </a:rPr>
              <a:t> Company</a:t>
            </a:r>
            <a:r>
              <a:rPr lang="en-US" dirty="0"/>
              <a:t>.</a:t>
            </a:r>
          </a:p>
        </p:txBody>
      </p:sp>
      <p:sp>
        <p:nvSpPr>
          <p:cNvPr id="13" name="Content Placeholder 5">
            <a:extLst>
              <a:ext uri="{FF2B5EF4-FFF2-40B4-BE49-F238E27FC236}">
                <a16:creationId xmlns:a16="http://schemas.microsoft.com/office/drawing/2014/main" id="{AFC9BF44-D2D5-E2F7-84B7-909A210FE8BE}"/>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9295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9C66-1780-2D83-1AC3-3F32A7B425BF}"/>
              </a:ext>
            </a:extLst>
          </p:cNvPr>
          <p:cNvSpPr>
            <a:spLocks noGrp="1"/>
          </p:cNvSpPr>
          <p:nvPr>
            <p:ph type="title"/>
          </p:nvPr>
        </p:nvSpPr>
        <p:spPr>
          <a:xfrm>
            <a:off x="513862" y="186183"/>
            <a:ext cx="8115302" cy="1123384"/>
          </a:xfrm>
        </p:spPr>
        <p:txBody>
          <a:bodyPr>
            <a:noAutofit/>
          </a:bodyPr>
          <a:lstStyle/>
          <a:p>
            <a:r>
              <a:rPr lang="en-US" dirty="0"/>
              <a:t>DO IT! 2: Purchase Transactions – Solution</a:t>
            </a:r>
            <a:endParaRPr lang="en-IN" dirty="0"/>
          </a:p>
        </p:txBody>
      </p:sp>
      <p:sp>
        <p:nvSpPr>
          <p:cNvPr id="18" name="Content Placeholder 5">
            <a:extLst>
              <a:ext uri="{FF2B5EF4-FFF2-40B4-BE49-F238E27FC236}">
                <a16:creationId xmlns:a16="http://schemas.microsoft.com/office/drawing/2014/main" id="{5FA53806-90BB-234C-8994-E25DA2672A16}"/>
              </a:ext>
            </a:extLst>
          </p:cNvPr>
          <p:cNvSpPr>
            <a:spLocks noGrp="1"/>
          </p:cNvSpPr>
          <p:nvPr>
            <p:ph sz="quarter" idx="10"/>
          </p:nvPr>
        </p:nvSpPr>
        <p:spPr>
          <a:xfrm>
            <a:off x="419100" y="1911355"/>
            <a:ext cx="1171575" cy="452432"/>
          </a:xfrm>
          <a:ln>
            <a:noFill/>
          </a:ln>
        </p:spPr>
        <p:txBody>
          <a:bodyPr wrap="square" anchor="t" anchorCtr="0">
            <a:spAutoFit/>
          </a:bodyPr>
          <a:lstStyle/>
          <a:p>
            <a:pPr marL="0" indent="0">
              <a:buNone/>
              <a:tabLst>
                <a:tab pos="914400" algn="r"/>
              </a:tabLst>
            </a:pPr>
            <a:r>
              <a:rPr lang="en-US" altLang="en-US" sz="2600" dirty="0">
                <a:latin typeface="Calibri" panose="020F0502020204030204" pitchFamily="34" charset="0"/>
              </a:rPr>
              <a:t>Sept. 5</a:t>
            </a:r>
          </a:p>
        </p:txBody>
      </p:sp>
      <p:sp>
        <p:nvSpPr>
          <p:cNvPr id="19" name="Content Placeholder 6">
            <a:extLst>
              <a:ext uri="{FF2B5EF4-FFF2-40B4-BE49-F238E27FC236}">
                <a16:creationId xmlns:a16="http://schemas.microsoft.com/office/drawing/2014/main" id="{0E69B58A-948B-1C89-7FD2-A037E71E29A6}"/>
              </a:ext>
            </a:extLst>
          </p:cNvPr>
          <p:cNvSpPr>
            <a:spLocks noGrp="1"/>
          </p:cNvSpPr>
          <p:nvPr>
            <p:ph sz="quarter" idx="11"/>
          </p:nvPr>
        </p:nvSpPr>
        <p:spPr>
          <a:xfrm>
            <a:off x="1554163" y="1873255"/>
            <a:ext cx="6865937" cy="1123384"/>
          </a:xfrm>
          <a:ln>
            <a:noFill/>
          </a:ln>
        </p:spPr>
        <p:txBody>
          <a:bodyPr wrap="square" anchor="ctr" anchorCtr="0">
            <a:spAutoFit/>
          </a:bodyPr>
          <a:lstStyle/>
          <a:p>
            <a:pPr marL="0" indent="0">
              <a:lnSpc>
                <a:spcPct val="100000"/>
              </a:lnSpc>
              <a:spcBef>
                <a:spcPts val="624"/>
              </a:spcBef>
              <a:spcAft>
                <a:spcPts val="1200"/>
              </a:spcAft>
              <a:buNone/>
            </a:pPr>
            <a:r>
              <a:rPr lang="en-US" altLang="en-US" sz="2600" dirty="0">
                <a:latin typeface="Calibri" panose="020F0502020204030204" pitchFamily="34" charset="0"/>
                <a:cs typeface="Arial" charset="0"/>
              </a:rPr>
              <a:t>Inventory					15,000</a:t>
            </a:r>
          </a:p>
          <a:p>
            <a:pPr marL="0" indent="714375">
              <a:lnSpc>
                <a:spcPct val="100000"/>
              </a:lnSpc>
              <a:spcBef>
                <a:spcPts val="624"/>
              </a:spcBef>
              <a:spcAft>
                <a:spcPts val="1200"/>
              </a:spcAft>
              <a:buNone/>
            </a:pPr>
            <a:r>
              <a:rPr lang="en-US" altLang="en-US" sz="2600" dirty="0">
                <a:latin typeface="Calibri" panose="020F0502020204030204" pitchFamily="34" charset="0"/>
                <a:cs typeface="Arial" charset="0"/>
              </a:rPr>
              <a:t>Accounts Payable				15,000</a:t>
            </a:r>
            <a:endParaRPr lang="en-US" sz="2600" dirty="0">
              <a:latin typeface="Calibri" panose="020F0502020204030204" pitchFamily="34" charset="0"/>
            </a:endParaRPr>
          </a:p>
        </p:txBody>
      </p:sp>
      <p:sp>
        <p:nvSpPr>
          <p:cNvPr id="20" name="Content Placeholder 5">
            <a:extLst>
              <a:ext uri="{FF2B5EF4-FFF2-40B4-BE49-F238E27FC236}">
                <a16:creationId xmlns:a16="http://schemas.microsoft.com/office/drawing/2014/main" id="{9C7D0ABD-723E-C6CE-2C14-9B8D8F7D01D2}"/>
              </a:ext>
            </a:extLst>
          </p:cNvPr>
          <p:cNvSpPr>
            <a:spLocks noGrp="1"/>
          </p:cNvSpPr>
          <p:nvPr>
            <p:ph sz="quarter" idx="17"/>
          </p:nvPr>
        </p:nvSpPr>
        <p:spPr>
          <a:xfrm>
            <a:off x="427037" y="3263905"/>
            <a:ext cx="1135063" cy="452432"/>
          </a:xfrm>
          <a:ln>
            <a:noFill/>
          </a:ln>
        </p:spPr>
        <p:txBody>
          <a:bodyPr wrap="square" anchor="ctr" anchorCtr="0">
            <a:spAutoFit/>
          </a:bodyPr>
          <a:lstStyle/>
          <a:p>
            <a:pPr marL="0" indent="0">
              <a:buNone/>
              <a:tabLst>
                <a:tab pos="914400" algn="r"/>
              </a:tabLst>
            </a:pPr>
            <a:r>
              <a:rPr lang="en-US" altLang="en-US" sz="2600" dirty="0">
                <a:latin typeface="Calibri" panose="020F0502020204030204" pitchFamily="34" charset="0"/>
              </a:rPr>
              <a:t>	Sept. 8</a:t>
            </a:r>
          </a:p>
        </p:txBody>
      </p:sp>
      <p:sp>
        <p:nvSpPr>
          <p:cNvPr id="21" name="Content Placeholder 6">
            <a:extLst>
              <a:ext uri="{FF2B5EF4-FFF2-40B4-BE49-F238E27FC236}">
                <a16:creationId xmlns:a16="http://schemas.microsoft.com/office/drawing/2014/main" id="{21956982-78C2-E4FF-0368-EFD03618C6BF}"/>
              </a:ext>
            </a:extLst>
          </p:cNvPr>
          <p:cNvSpPr>
            <a:spLocks noGrp="1"/>
          </p:cNvSpPr>
          <p:nvPr>
            <p:ph sz="quarter" idx="18"/>
          </p:nvPr>
        </p:nvSpPr>
        <p:spPr>
          <a:xfrm>
            <a:off x="1562100" y="3263905"/>
            <a:ext cx="2524125" cy="1123384"/>
          </a:xfrm>
          <a:ln>
            <a:noFill/>
          </a:ln>
        </p:spPr>
        <p:txBody>
          <a:bodyPr wrap="square" anchor="ctr" anchorCtr="0">
            <a:spAutoFit/>
          </a:bodyPr>
          <a:lstStyle/>
          <a:p>
            <a:pPr marL="0" indent="0">
              <a:lnSpc>
                <a:spcPct val="100000"/>
              </a:lnSpc>
              <a:spcBef>
                <a:spcPts val="624"/>
              </a:spcBef>
              <a:spcAft>
                <a:spcPts val="1200"/>
              </a:spcAft>
              <a:buNone/>
            </a:pPr>
            <a:r>
              <a:rPr lang="en-US" altLang="en-US" sz="2600" dirty="0">
                <a:latin typeface="Calibri" panose="020F0502020204030204" pitchFamily="34" charset="0"/>
                <a:cs typeface="Arial" charset="0"/>
              </a:rPr>
              <a:t>Accounts Payable</a:t>
            </a:r>
          </a:p>
          <a:p>
            <a:pPr marL="0" indent="714375">
              <a:lnSpc>
                <a:spcPct val="100000"/>
              </a:lnSpc>
              <a:spcBef>
                <a:spcPts val="624"/>
              </a:spcBef>
              <a:spcAft>
                <a:spcPts val="1200"/>
              </a:spcAft>
              <a:buNone/>
            </a:pPr>
            <a:r>
              <a:rPr lang="en-US" altLang="en-US" sz="2600" dirty="0">
                <a:latin typeface="Calibri" panose="020F0502020204030204" pitchFamily="34" charset="0"/>
                <a:cs typeface="Arial" charset="0"/>
              </a:rPr>
              <a:t>Inventory</a:t>
            </a:r>
          </a:p>
        </p:txBody>
      </p:sp>
      <p:sp>
        <p:nvSpPr>
          <p:cNvPr id="29" name="Content Placeholder 7">
            <a:extLst>
              <a:ext uri="{FF2B5EF4-FFF2-40B4-BE49-F238E27FC236}">
                <a16:creationId xmlns:a16="http://schemas.microsoft.com/office/drawing/2014/main" id="{9B8CA2F9-E141-9A99-7A2D-3B20F47D70CD}"/>
              </a:ext>
            </a:extLst>
          </p:cNvPr>
          <p:cNvSpPr>
            <a:spLocks noGrp="1"/>
          </p:cNvSpPr>
          <p:nvPr>
            <p:ph sz="quarter" idx="19"/>
          </p:nvPr>
        </p:nvSpPr>
        <p:spPr>
          <a:xfrm>
            <a:off x="5828643" y="3408930"/>
            <a:ext cx="1015503" cy="452432"/>
          </a:xfrm>
          <a:ln>
            <a:noFill/>
          </a:ln>
        </p:spPr>
        <p:txBody>
          <a:bodyPr wrap="square" anchor="ctr" anchorCtr="0">
            <a:spAutoFit/>
          </a:bodyPr>
          <a:lstStyle/>
          <a:p>
            <a:pPr marL="0" indent="0">
              <a:buNone/>
            </a:pPr>
            <a:r>
              <a:rPr lang="en-US" sz="2600" dirty="0">
                <a:latin typeface="Calibri" panose="020F0502020204030204" pitchFamily="34" charset="0"/>
              </a:rPr>
              <a:t>2,000</a:t>
            </a:r>
          </a:p>
        </p:txBody>
      </p:sp>
      <p:sp>
        <p:nvSpPr>
          <p:cNvPr id="31" name="Content Placeholder 9">
            <a:extLst>
              <a:ext uri="{FF2B5EF4-FFF2-40B4-BE49-F238E27FC236}">
                <a16:creationId xmlns:a16="http://schemas.microsoft.com/office/drawing/2014/main" id="{91DA9B22-73FD-CACE-2C13-E2AC0C79630A}"/>
              </a:ext>
            </a:extLst>
          </p:cNvPr>
          <p:cNvSpPr>
            <a:spLocks noGrp="1"/>
          </p:cNvSpPr>
          <p:nvPr>
            <p:ph sz="quarter" idx="24"/>
          </p:nvPr>
        </p:nvSpPr>
        <p:spPr>
          <a:xfrm>
            <a:off x="7272200" y="3928557"/>
            <a:ext cx="1058068" cy="452432"/>
          </a:xfrm>
          <a:ln>
            <a:noFill/>
          </a:ln>
        </p:spPr>
        <p:txBody>
          <a:bodyPr wrap="square" anchor="ctr" anchorCtr="0">
            <a:spAutoFit/>
          </a:bodyPr>
          <a:lstStyle/>
          <a:p>
            <a:pPr algn="r"/>
            <a:r>
              <a:rPr lang="en-US" sz="2600" dirty="0">
                <a:solidFill>
                  <a:schemeClr val="tx1"/>
                </a:solidFill>
                <a:latin typeface="Calibri" panose="020F0502020204030204" pitchFamily="34" charset="0"/>
              </a:rPr>
              <a:t>2,000</a:t>
            </a:r>
          </a:p>
        </p:txBody>
      </p:sp>
      <p:sp>
        <p:nvSpPr>
          <p:cNvPr id="27" name="Content Placeholder 26">
            <a:extLst>
              <a:ext uri="{FF2B5EF4-FFF2-40B4-BE49-F238E27FC236}">
                <a16:creationId xmlns:a16="http://schemas.microsoft.com/office/drawing/2014/main" id="{C24124B7-139C-9378-B03A-44DAF486C710}"/>
              </a:ext>
            </a:extLst>
          </p:cNvPr>
          <p:cNvSpPr>
            <a:spLocks noGrp="1"/>
          </p:cNvSpPr>
          <p:nvPr>
            <p:ph sz="quarter" idx="26"/>
          </p:nvPr>
        </p:nvSpPr>
        <p:spPr>
          <a:xfrm>
            <a:off x="8105988" y="6481858"/>
            <a:ext cx="628437" cy="37358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74091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1" grpId="0" build="p"/>
      <p:bldP spid="29" grpId="0" build="p"/>
      <p:bldP spid="3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27337"/>
            <a:ext cx="8115301" cy="1803326"/>
          </a:xfrm>
        </p:spPr>
        <p:txBody>
          <a:bodyPr>
            <a:noAutofit/>
          </a:bodyPr>
          <a:lstStyle/>
          <a:p>
            <a:r>
              <a:rPr lang="en-GB" dirty="0"/>
              <a:t>Learning Objective 3</a:t>
            </a:r>
            <a:br>
              <a:rPr lang="en-GB" dirty="0"/>
            </a:br>
            <a:r>
              <a:rPr lang="en-US" dirty="0"/>
              <a:t>Record Sales Under a Perpetual Inventory System.</a:t>
            </a:r>
            <a:endParaRPr lang="en-IN" dirty="0"/>
          </a:p>
        </p:txBody>
      </p:sp>
      <p:sp>
        <p:nvSpPr>
          <p:cNvPr id="7" name="Content Placeholder 5">
            <a:extLst>
              <a:ext uri="{FF2B5EF4-FFF2-40B4-BE49-F238E27FC236}">
                <a16:creationId xmlns:a16="http://schemas.microsoft.com/office/drawing/2014/main" id="{016DE693-99D8-9AFC-3F93-F4183D1013E2}"/>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3365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Recording Sales - Perpetual System</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r>
              <a:rPr lang="en-US" dirty="0"/>
              <a:t>Sales may be made on </a:t>
            </a:r>
            <a:r>
              <a:rPr lang="en-US" b="1" dirty="0"/>
              <a:t>credit</a:t>
            </a:r>
            <a:r>
              <a:rPr lang="en-US" dirty="0"/>
              <a:t> or for </a:t>
            </a:r>
            <a:r>
              <a:rPr lang="en-US" b="1" dirty="0"/>
              <a:t>cash.</a:t>
            </a:r>
          </a:p>
          <a:p>
            <a:r>
              <a:rPr lang="en-US" dirty="0"/>
              <a:t>Sales revenue, like service revenue, is recorded when the performance obligation is satisfied.</a:t>
            </a:r>
          </a:p>
          <a:p>
            <a:r>
              <a:rPr lang="en-US" dirty="0"/>
              <a:t>Performance obligation is satisfied when goods are transferred from seller to buyer.</a:t>
            </a:r>
          </a:p>
          <a:p>
            <a:r>
              <a:rPr lang="en-US" b="1" dirty="0">
                <a:solidFill>
                  <a:schemeClr val="accent2"/>
                </a:solidFill>
              </a:rPr>
              <a:t>Sales invoice</a:t>
            </a:r>
            <a:r>
              <a:rPr lang="en-US" dirty="0"/>
              <a:t> should support each credit sale.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58200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FE265-71AC-11A2-8B4A-E80CA81842CD}"/>
              </a:ext>
            </a:extLst>
          </p:cNvPr>
          <p:cNvSpPr>
            <a:spLocks noGrp="1"/>
          </p:cNvSpPr>
          <p:nvPr>
            <p:ph type="title"/>
          </p:nvPr>
        </p:nvSpPr>
        <p:spPr/>
        <p:txBody>
          <a:bodyPr>
            <a:noAutofit/>
          </a:bodyPr>
          <a:lstStyle/>
          <a:p>
            <a:r>
              <a:rPr lang="en-US" dirty="0"/>
              <a:t>Sales invoice should support each credit sale</a:t>
            </a:r>
            <a:endParaRPr lang="en-IN" dirty="0"/>
          </a:p>
        </p:txBody>
      </p:sp>
      <p:pic>
        <p:nvPicPr>
          <p:cNvPr id="8" name="Picture Placeholder 7" descr="An illustration of an invoice of P W Audio Supply depicts the purchase of two products. The invoice number 731 is provided at the top-right corner. The three-line heading presents the name of the ‘seller’, P W Audio Supply, and the firm's address in two lines as, 27 Circle Drive; Amsterdam, The Netherlands 1081. The ‘Sold to’ section contains the following details: Firm name, Sauk Stereo; Attention of, James Hoover, Purchasing Agent; Address, 125 Main Street, Oslo, Norway, 283. The next section describes items being sold and is prefaced with the date as May 4, 2025; the salesperson, Malone; Terms, 2 / 10 net 30; and F O B shipping point. The invoice has 5 columns with the following headings: Catalog Number, Description, Quantity, Price, and Amount. The details of two products are entered. The total is calculated at the end of the table as Euro 3,800 and displayed at the bottom right corner. A note at the bottom right of the page reads, Important, all returns must be made within 10 days.">
            <a:extLst>
              <a:ext uri="{FF2B5EF4-FFF2-40B4-BE49-F238E27FC236}">
                <a16:creationId xmlns:a16="http://schemas.microsoft.com/office/drawing/2014/main" id="{B8604601-698B-3808-A7B1-D64556A1D112}"/>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tretch/>
        </p:blipFill>
        <p:spPr>
          <a:xfrm>
            <a:off x="4323514" y="1135831"/>
            <a:ext cx="4609407" cy="4771505"/>
          </a:xfrm>
          <a:prstGeom prst="rect">
            <a:avLst/>
          </a:prstGeom>
        </p:spPr>
      </p:pic>
      <p:sp>
        <p:nvSpPr>
          <p:cNvPr id="9" name="Content Placeholder 8">
            <a:extLst>
              <a:ext uri="{FF2B5EF4-FFF2-40B4-BE49-F238E27FC236}">
                <a16:creationId xmlns:a16="http://schemas.microsoft.com/office/drawing/2014/main" id="{AE1685DC-FD80-B78F-666F-A677F2D41355}"/>
              </a:ext>
            </a:extLst>
          </p:cNvPr>
          <p:cNvSpPr>
            <a:spLocks noGrp="1"/>
          </p:cNvSpPr>
          <p:nvPr>
            <p:ph sz="quarter" idx="18"/>
          </p:nvPr>
        </p:nvSpPr>
        <p:spPr>
          <a:xfrm>
            <a:off x="592138" y="6037257"/>
            <a:ext cx="8037512" cy="368361"/>
          </a:xfrm>
        </p:spPr>
        <p:txBody>
          <a:bodyPr>
            <a:normAutofit lnSpcReduction="10000"/>
          </a:bodyPr>
          <a:lstStyle/>
          <a:p>
            <a:pPr marL="0" indent="0">
              <a:buNone/>
            </a:pPr>
            <a:r>
              <a:rPr lang="en-CA" sz="2000" b="1" dirty="0"/>
              <a:t>Illustration 5.6: </a:t>
            </a:r>
            <a:r>
              <a:rPr lang="en-CA" sz="2000" dirty="0"/>
              <a:t>Sales Invoice used as purchase invoice by Sauk Stereo</a:t>
            </a:r>
          </a:p>
        </p:txBody>
      </p:sp>
      <p:sp>
        <p:nvSpPr>
          <p:cNvPr id="11" name="Content Placeholder 5">
            <a:extLst>
              <a:ext uri="{FF2B5EF4-FFF2-40B4-BE49-F238E27FC236}">
                <a16:creationId xmlns:a16="http://schemas.microsoft.com/office/drawing/2014/main" id="{377239A6-88D4-8AB5-F87D-8FB404BA203B}"/>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4001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3DA1-E5C3-5430-2AD4-EE422FF3E2C1}"/>
              </a:ext>
            </a:extLst>
          </p:cNvPr>
          <p:cNvSpPr>
            <a:spLocks noGrp="1"/>
          </p:cNvSpPr>
          <p:nvPr>
            <p:ph type="title"/>
          </p:nvPr>
        </p:nvSpPr>
        <p:spPr/>
        <p:txBody>
          <a:bodyPr/>
          <a:lstStyle/>
          <a:p>
            <a:r>
              <a:rPr lang="en-IN" dirty="0"/>
              <a:t>Entries to Record Sales</a:t>
            </a:r>
          </a:p>
        </p:txBody>
      </p:sp>
      <p:sp>
        <p:nvSpPr>
          <p:cNvPr id="3" name="Content Placeholder 2">
            <a:extLst>
              <a:ext uri="{FF2B5EF4-FFF2-40B4-BE49-F238E27FC236}">
                <a16:creationId xmlns:a16="http://schemas.microsoft.com/office/drawing/2014/main" id="{51D7A754-D088-B52A-E411-D140F96DB2CC}"/>
              </a:ext>
            </a:extLst>
          </p:cNvPr>
          <p:cNvSpPr>
            <a:spLocks noGrp="1"/>
          </p:cNvSpPr>
          <p:nvPr>
            <p:ph sz="quarter" idx="12"/>
          </p:nvPr>
        </p:nvSpPr>
        <p:spPr>
          <a:xfrm>
            <a:off x="513862" y="1893300"/>
            <a:ext cx="8115301" cy="611212"/>
          </a:xfrm>
        </p:spPr>
        <p:txBody>
          <a:bodyPr>
            <a:normAutofit/>
          </a:bodyPr>
          <a:lstStyle/>
          <a:p>
            <a:pPr marL="0" indent="0">
              <a:buNone/>
            </a:pPr>
            <a:r>
              <a:rPr lang="en-US" b="1" dirty="0"/>
              <a:t>Journal Entries to Record a Sale</a:t>
            </a:r>
          </a:p>
        </p:txBody>
      </p:sp>
      <p:pic>
        <p:nvPicPr>
          <p:cNvPr id="18" name="Picture Placeholder 17" descr="An illustration presents two journal entries to record a sale. The journal entries are presented in general journal form. The first journal entry is numbered 1. The debit part of the transaction is recorded by presenting the account name, Accounts Receivable, with its amount of X X X in the debit column. The second part of the transaction is illustrated by presenting the credit account name, Sales Revenue, slightly indented on the next line with its X X X amount in the credit column. The first journal entry is labeled, Selling Price. The second journal entry is numbered 2. The debit part of the transaction is recorded by presenting the account name, Cost of Goods Sold, with its amount of X X X in the debit column. The second part of the transaction is illustrated by presenting the credit account name, Inventory, slightly indented on the next line with its X X X amount in the credit column. The second journal entry is labeled, Cost.">
            <a:extLst>
              <a:ext uri="{FF2B5EF4-FFF2-40B4-BE49-F238E27FC236}">
                <a16:creationId xmlns:a16="http://schemas.microsoft.com/office/drawing/2014/main" id="{070BBBE3-AC5E-ABFF-A6F9-C50F940958CE}"/>
              </a:ext>
            </a:extLst>
          </p:cNvPr>
          <p:cNvPicPr>
            <a:picLocks noGrp="1" noChangeAspect="1"/>
          </p:cNvPicPr>
          <p:nvPr>
            <p:ph type="pic" sz="quarter" idx="17"/>
          </p:nvPr>
        </p:nvPicPr>
        <p:blipFill rotWithShape="1">
          <a:blip r:embed="rId2"/>
          <a:stretch/>
        </p:blipFill>
        <p:spPr>
          <a:xfrm>
            <a:off x="581891" y="2418377"/>
            <a:ext cx="7980218" cy="2549236"/>
          </a:xfrm>
          <a:prstGeom prst="rect">
            <a:avLst/>
          </a:prstGeom>
        </p:spPr>
      </p:pic>
      <p:sp>
        <p:nvSpPr>
          <p:cNvPr id="11" name="Content Placeholder 5">
            <a:extLst>
              <a:ext uri="{FF2B5EF4-FFF2-40B4-BE49-F238E27FC236}">
                <a16:creationId xmlns:a16="http://schemas.microsoft.com/office/drawing/2014/main" id="{7462E82B-451D-AF52-54B7-B552EAFDC4FF}"/>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801926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p:txBody>
          <a:bodyPr/>
          <a:lstStyle/>
          <a:p>
            <a:r>
              <a:rPr lang="en-IN" dirty="0"/>
              <a:t>Recording Sales Example</a:t>
            </a:r>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35528"/>
            <a:ext cx="8115301" cy="1357830"/>
          </a:xfrm>
        </p:spPr>
        <p:txBody>
          <a:bodyPr>
            <a:normAutofit/>
          </a:bodyPr>
          <a:lstStyle/>
          <a:p>
            <a:pPr marL="0" indent="0">
              <a:lnSpc>
                <a:spcPct val="100000"/>
              </a:lnSpc>
              <a:spcBef>
                <a:spcPts val="1200"/>
              </a:spcBef>
              <a:buNone/>
            </a:pPr>
            <a:r>
              <a:rPr lang="en-US" sz="2600" b="1" dirty="0"/>
              <a:t>Illustration: </a:t>
            </a:r>
            <a:r>
              <a:rPr lang="en-US" sz="2600" dirty="0"/>
              <a:t>PW Audio Supply records the sale of €3,800 on May 4 to Sauk Stereo on account as follows (assume the merchandise cost PW Audio Supply €2,400).</a:t>
            </a:r>
            <a:endParaRPr lang="en-US" sz="2600" b="1" dirty="0">
              <a:solidFill>
                <a:srgbClr val="00007F"/>
              </a:solidFill>
            </a:endParaRP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2830206"/>
            <a:ext cx="1082753"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673059" y="2824657"/>
            <a:ext cx="7056762" cy="1058929"/>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Accounts Receivable			3,800</a:t>
            </a:r>
          </a:p>
          <a:p>
            <a:pPr marL="0" indent="987425">
              <a:lnSpc>
                <a:spcPct val="100000"/>
              </a:lnSpc>
              <a:spcBef>
                <a:spcPts val="1200"/>
              </a:spcBef>
              <a:buNone/>
            </a:pPr>
            <a:r>
              <a:rPr lang="en-US" sz="2600" dirty="0">
                <a:latin typeface="Calibri" panose="020F0502020204030204" pitchFamily="34" charset="0"/>
                <a:cs typeface="Arial" charset="0"/>
              </a:rPr>
              <a:t>Sales Revenue				3,800</a:t>
            </a:r>
            <a:endParaRPr lang="en-US" sz="2600" dirty="0">
              <a:latin typeface="Calibri" panose="020F0502020204030204" pitchFamily="34" charset="0"/>
            </a:endParaRP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1242777" y="4070176"/>
            <a:ext cx="387916" cy="588039"/>
          </a:xfrm>
        </p:spPr>
        <p:txBody>
          <a:bodyPr>
            <a:normAutofit/>
          </a:bodyPr>
          <a:lstStyle/>
          <a:p>
            <a:pPr marL="0" indent="0">
              <a:lnSpc>
                <a:spcPct val="100000"/>
              </a:lnSpc>
              <a:spcBef>
                <a:spcPts val="1200"/>
              </a:spcBef>
              <a:buNone/>
            </a:pPr>
            <a:r>
              <a:rPr lang="en-US" sz="2600" dirty="0">
                <a:latin typeface="Calibri" panose="020F0502020204030204" pitchFamily="34" charset="0"/>
              </a:rPr>
              <a:t>4</a:t>
            </a:r>
          </a:p>
        </p:txBody>
      </p:sp>
      <p:sp>
        <p:nvSpPr>
          <p:cNvPr id="29" name="Content Placeholder 11">
            <a:extLst>
              <a:ext uri="{FF2B5EF4-FFF2-40B4-BE49-F238E27FC236}">
                <a16:creationId xmlns:a16="http://schemas.microsoft.com/office/drawing/2014/main" id="{6A7DE345-643B-6EBE-C39C-9D2414217AFE}"/>
              </a:ext>
            </a:extLst>
          </p:cNvPr>
          <p:cNvSpPr>
            <a:spLocks noGrp="1"/>
          </p:cNvSpPr>
          <p:nvPr>
            <p:ph sz="quarter" idx="23"/>
          </p:nvPr>
        </p:nvSpPr>
        <p:spPr>
          <a:xfrm>
            <a:off x="1674891" y="3972849"/>
            <a:ext cx="6799806" cy="1238977"/>
          </a:xfrm>
        </p:spPr>
        <p:txBody>
          <a:bodyPr>
            <a:noAutofit/>
          </a:bodyPr>
          <a:lstStyle/>
          <a:p>
            <a:pPr algn="l">
              <a:lnSpc>
                <a:spcPct val="100000"/>
              </a:lnSpc>
              <a:spcBef>
                <a:spcPts val="1200"/>
              </a:spcBef>
            </a:pPr>
            <a:r>
              <a:rPr lang="en-US" sz="2600" dirty="0">
                <a:solidFill>
                  <a:schemeClr val="tx1"/>
                </a:solidFill>
                <a:latin typeface="Calibri" panose="020F0502020204030204" pitchFamily="34" charset="0"/>
              </a:rPr>
              <a:t>Cost of Goods Sold			2,400</a:t>
            </a:r>
          </a:p>
          <a:p>
            <a:pPr indent="990600" algn="l">
              <a:lnSpc>
                <a:spcPct val="100000"/>
              </a:lnSpc>
              <a:spcBef>
                <a:spcPts val="1200"/>
              </a:spcBef>
            </a:pPr>
            <a:r>
              <a:rPr lang="en-US" sz="2600" dirty="0">
                <a:solidFill>
                  <a:schemeClr val="tx1"/>
                </a:solidFill>
                <a:latin typeface="Calibri" panose="020F0502020204030204" pitchFamily="34" charset="0"/>
              </a:rPr>
              <a:t>Inventory					2,400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a:solidFill>
                  <a:schemeClr val="bg1"/>
                </a:solidFill>
                <a:latin typeface="Calibri" panose="020F0502020204030204" pitchFamily="34" charset="0"/>
                <a:cs typeface="Calibri" panose="020F0502020204030204" pitchFamily="34" charset="0"/>
              </a:rPr>
              <a:t>O 3</a:t>
            </a:r>
            <a:endParaRPr 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17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Sales Returns and Allowances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r>
              <a:rPr lang="en-US" b="1" dirty="0">
                <a:solidFill>
                  <a:schemeClr val="accent2"/>
                </a:solidFill>
              </a:rPr>
              <a:t>Contra revenue account</a:t>
            </a:r>
            <a:r>
              <a:rPr lang="en-US" dirty="0"/>
              <a:t> (debit) to Sales Revenue</a:t>
            </a:r>
          </a:p>
          <a:p>
            <a:r>
              <a:rPr lang="en-US" b="1" dirty="0"/>
              <a:t>Sales not reduced</a:t>
            </a:r>
            <a:r>
              <a:rPr lang="en-US" dirty="0"/>
              <a:t> (debited) because:</a:t>
            </a:r>
          </a:p>
          <a:p>
            <a:pPr lvl="1">
              <a:buFont typeface="Courier New" panose="02070309020205020404" pitchFamily="49" charset="0"/>
              <a:buChar char="o"/>
            </a:pPr>
            <a:r>
              <a:rPr lang="en-US" dirty="0"/>
              <a:t>Important to keep track of sales returns and allowances as a percentage of sales.</a:t>
            </a:r>
          </a:p>
          <a:p>
            <a:pPr lvl="1">
              <a:buFont typeface="Courier New" panose="02070309020205020404" pitchFamily="49" charset="0"/>
              <a:buChar char="o"/>
            </a:pPr>
            <a:r>
              <a:rPr lang="en-US" dirty="0"/>
              <a:t>Important because </a:t>
            </a:r>
            <a:r>
              <a:rPr lang="en-US" dirty="0">
                <a:solidFill>
                  <a:srgbClr val="FF0000"/>
                </a:solidFill>
              </a:rPr>
              <a:t>excessive returns and allowances may suggest problems</a:t>
            </a:r>
            <a:r>
              <a:rPr lang="en-US" dirty="0"/>
              <a:t>.</a:t>
            </a:r>
          </a:p>
          <a:p>
            <a:pPr lvl="1">
              <a:buFont typeface="Courier New" panose="02070309020205020404" pitchFamily="49" charset="0"/>
              <a:buChar char="o"/>
            </a:pPr>
            <a:r>
              <a:rPr lang="en-US" dirty="0"/>
              <a:t>Could distort comparisons between total sales in different accounting periods.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635462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514353" y="460254"/>
            <a:ext cx="8115301" cy="1349691"/>
          </a:xfrm>
        </p:spPr>
        <p:txBody>
          <a:bodyPr>
            <a:normAutofit/>
          </a:bodyPr>
          <a:lstStyle/>
          <a:p>
            <a:r>
              <a:rPr lang="en-US" dirty="0"/>
              <a:t>Sales Returns and Allowances Example</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688016"/>
            <a:ext cx="8115301" cy="1790477"/>
          </a:xfrm>
        </p:spPr>
        <p:txBody>
          <a:bodyPr>
            <a:normAutofit/>
          </a:bodyPr>
          <a:lstStyle/>
          <a:p>
            <a:pPr marL="0" indent="0">
              <a:lnSpc>
                <a:spcPct val="100000"/>
              </a:lnSpc>
              <a:spcBef>
                <a:spcPts val="1200"/>
              </a:spcBef>
              <a:buNone/>
            </a:pPr>
            <a:r>
              <a:rPr lang="en-US" sz="2600" b="1" dirty="0"/>
              <a:t>Illustration:</a:t>
            </a:r>
            <a:r>
              <a:rPr lang="en-US" sz="2600" dirty="0"/>
              <a:t> Prepare the entry PW Audio Supply would make to record the credit for returned goods that had a €300 selling price (</a:t>
            </a:r>
            <a:r>
              <a:rPr lang="en-US" sz="2600" dirty="0">
                <a:solidFill>
                  <a:srgbClr val="FF0000"/>
                </a:solidFill>
              </a:rPr>
              <a:t>assume a €140 cost</a:t>
            </a:r>
            <a:r>
              <a:rPr lang="en-US" sz="2600" dirty="0"/>
              <a:t>). Assume the </a:t>
            </a:r>
            <a:r>
              <a:rPr lang="en-US" sz="2600" b="1" dirty="0"/>
              <a:t>goods were not defective.</a:t>
            </a:r>
            <a:endParaRPr lang="en-US" sz="2600" b="1" dirty="0">
              <a:solidFill>
                <a:srgbClr val="00007F"/>
              </a:solidFill>
            </a:endParaRP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3461803"/>
            <a:ext cx="1082753"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8</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673059" y="3456254"/>
            <a:ext cx="7056762" cy="1058929"/>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Sales Returns and Allowance		300</a:t>
            </a:r>
          </a:p>
          <a:p>
            <a:pPr marL="0" indent="987425">
              <a:lnSpc>
                <a:spcPct val="100000"/>
              </a:lnSpc>
              <a:spcBef>
                <a:spcPts val="1200"/>
              </a:spcBef>
              <a:buNone/>
            </a:pPr>
            <a:r>
              <a:rPr lang="en-US" sz="2600" dirty="0">
                <a:latin typeface="Calibri" panose="020F0502020204030204" pitchFamily="34" charset="0"/>
                <a:cs typeface="Arial" charset="0"/>
              </a:rPr>
              <a:t>Accounts Receivable				300</a:t>
            </a:r>
            <a:endParaRPr lang="en-US" sz="2600" dirty="0">
              <a:latin typeface="Calibri" panose="020F0502020204030204" pitchFamily="34" charset="0"/>
            </a:endParaRP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1242777" y="4701773"/>
            <a:ext cx="387916" cy="588039"/>
          </a:xfrm>
        </p:spPr>
        <p:txBody>
          <a:bodyPr>
            <a:normAutofit/>
          </a:bodyPr>
          <a:lstStyle/>
          <a:p>
            <a:pPr marL="0" indent="0">
              <a:lnSpc>
                <a:spcPct val="100000"/>
              </a:lnSpc>
              <a:spcBef>
                <a:spcPts val="1200"/>
              </a:spcBef>
              <a:buNone/>
            </a:pPr>
            <a:r>
              <a:rPr lang="en-US" sz="2600" dirty="0">
                <a:latin typeface="Calibri" panose="020F0502020204030204" pitchFamily="34" charset="0"/>
              </a:rPr>
              <a:t>8</a:t>
            </a:r>
          </a:p>
        </p:txBody>
      </p:sp>
      <p:sp>
        <p:nvSpPr>
          <p:cNvPr id="29" name="Content Placeholder 11">
            <a:extLst>
              <a:ext uri="{FF2B5EF4-FFF2-40B4-BE49-F238E27FC236}">
                <a16:creationId xmlns:a16="http://schemas.microsoft.com/office/drawing/2014/main" id="{6A7DE345-643B-6EBE-C39C-9D2414217AFE}"/>
              </a:ext>
            </a:extLst>
          </p:cNvPr>
          <p:cNvSpPr>
            <a:spLocks noGrp="1"/>
          </p:cNvSpPr>
          <p:nvPr>
            <p:ph sz="quarter" idx="23"/>
          </p:nvPr>
        </p:nvSpPr>
        <p:spPr>
          <a:xfrm>
            <a:off x="1674891" y="4604446"/>
            <a:ext cx="7059534" cy="1238977"/>
          </a:xfrm>
        </p:spPr>
        <p:txBody>
          <a:bodyPr>
            <a:noAutofit/>
          </a:bodyPr>
          <a:lstStyle/>
          <a:p>
            <a:pPr algn="l">
              <a:lnSpc>
                <a:spcPct val="100000"/>
              </a:lnSpc>
              <a:spcBef>
                <a:spcPts val="1200"/>
              </a:spcBef>
            </a:pPr>
            <a:r>
              <a:rPr lang="en-US" sz="2600" dirty="0">
                <a:solidFill>
                  <a:schemeClr val="tx1"/>
                </a:solidFill>
                <a:latin typeface="Calibri" panose="020F0502020204030204" pitchFamily="34" charset="0"/>
              </a:rPr>
              <a:t>Inventory						140</a:t>
            </a:r>
          </a:p>
          <a:p>
            <a:pPr indent="990600" algn="l">
              <a:lnSpc>
                <a:spcPct val="100000"/>
              </a:lnSpc>
              <a:spcBef>
                <a:spcPts val="1200"/>
              </a:spcBef>
            </a:pPr>
            <a:r>
              <a:rPr lang="en-US" sz="2600" dirty="0">
                <a:solidFill>
                  <a:schemeClr val="tx1"/>
                </a:solidFill>
                <a:latin typeface="Calibri" panose="020F0502020204030204" pitchFamily="34" charset="0"/>
              </a:rPr>
              <a:t>Cost of Goods Sold				140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914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p:txBody>
          <a:bodyPr>
            <a:normAutofit/>
          </a:bodyPr>
          <a:lstStyle/>
          <a:p>
            <a:r>
              <a:rPr lang="en-US" dirty="0"/>
              <a:t>Sales Returns – Defective Example</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35528"/>
            <a:ext cx="8115301" cy="1351770"/>
          </a:xfrm>
        </p:spPr>
        <p:txBody>
          <a:bodyPr>
            <a:normAutofit/>
          </a:bodyPr>
          <a:lstStyle/>
          <a:p>
            <a:pPr marL="0" indent="0">
              <a:spcBef>
                <a:spcPts val="1200"/>
              </a:spcBef>
              <a:buNone/>
            </a:pPr>
            <a:r>
              <a:rPr lang="en-US" sz="2600" b="1" dirty="0"/>
              <a:t>Illustration: </a:t>
            </a:r>
            <a:r>
              <a:rPr lang="en-US" sz="2600" dirty="0"/>
              <a:t>Assume the returned goods were </a:t>
            </a:r>
            <a:r>
              <a:rPr lang="en-US" sz="2600" b="1" dirty="0"/>
              <a:t>defective</a:t>
            </a:r>
            <a:r>
              <a:rPr lang="en-US" sz="2600" dirty="0"/>
              <a:t> and had a scrap value of €50, PW Audio would make the following entries:</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2688805"/>
            <a:ext cx="1082753"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8</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673059" y="2683257"/>
            <a:ext cx="7056762" cy="1148192"/>
          </a:xfrm>
        </p:spPr>
        <p:txBody>
          <a:bodyPr>
            <a:noAutofit/>
          </a:bodyPr>
          <a:lstStyle/>
          <a:p>
            <a:pPr marL="0" indent="0">
              <a:lnSpc>
                <a:spcPct val="100000"/>
              </a:lnSpc>
              <a:spcBef>
                <a:spcPts val="1200"/>
              </a:spcBef>
              <a:buNone/>
            </a:pPr>
            <a:r>
              <a:rPr lang="en-US" altLang="en-US" sz="2600" dirty="0">
                <a:latin typeface="Calibri" panose="020F0502020204030204" pitchFamily="34" charset="0"/>
                <a:cs typeface="Arial" charset="0"/>
              </a:rPr>
              <a:t>Sales Returns and Allowance		300</a:t>
            </a:r>
          </a:p>
          <a:p>
            <a:pPr marL="0" indent="987425">
              <a:lnSpc>
                <a:spcPct val="100000"/>
              </a:lnSpc>
              <a:spcBef>
                <a:spcPts val="1200"/>
              </a:spcBef>
              <a:buNone/>
            </a:pPr>
            <a:r>
              <a:rPr lang="en-US" sz="2600" dirty="0">
                <a:latin typeface="Calibri" panose="020F0502020204030204" pitchFamily="34" charset="0"/>
                <a:cs typeface="Arial" charset="0"/>
              </a:rPr>
              <a:t>Accounts Receivable				300</a:t>
            </a:r>
            <a:endParaRPr lang="en-US" sz="2600" dirty="0">
              <a:latin typeface="Calibri" panose="020F0502020204030204" pitchFamily="34" charset="0"/>
            </a:endParaRP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1242777" y="3928775"/>
            <a:ext cx="387916" cy="588039"/>
          </a:xfrm>
        </p:spPr>
        <p:txBody>
          <a:bodyPr>
            <a:normAutofit/>
          </a:bodyPr>
          <a:lstStyle/>
          <a:p>
            <a:pPr marL="0" indent="0">
              <a:lnSpc>
                <a:spcPct val="100000"/>
              </a:lnSpc>
              <a:spcBef>
                <a:spcPts val="1200"/>
              </a:spcBef>
              <a:buNone/>
            </a:pPr>
            <a:r>
              <a:rPr lang="en-US" sz="2600" dirty="0">
                <a:latin typeface="Calibri" panose="020F0502020204030204" pitchFamily="34" charset="0"/>
              </a:rPr>
              <a:t>8</a:t>
            </a:r>
          </a:p>
        </p:txBody>
      </p:sp>
      <p:sp>
        <p:nvSpPr>
          <p:cNvPr id="29" name="Content Placeholder 11">
            <a:extLst>
              <a:ext uri="{FF2B5EF4-FFF2-40B4-BE49-F238E27FC236}">
                <a16:creationId xmlns:a16="http://schemas.microsoft.com/office/drawing/2014/main" id="{6A7DE345-643B-6EBE-C39C-9D2414217AFE}"/>
              </a:ext>
            </a:extLst>
          </p:cNvPr>
          <p:cNvSpPr>
            <a:spLocks noGrp="1"/>
          </p:cNvSpPr>
          <p:nvPr>
            <p:ph sz="quarter" idx="23"/>
          </p:nvPr>
        </p:nvSpPr>
        <p:spPr>
          <a:xfrm>
            <a:off x="1674891" y="3831448"/>
            <a:ext cx="7059534" cy="1238977"/>
          </a:xfrm>
        </p:spPr>
        <p:txBody>
          <a:bodyPr>
            <a:noAutofit/>
          </a:bodyPr>
          <a:lstStyle/>
          <a:p>
            <a:pPr algn="l">
              <a:lnSpc>
                <a:spcPct val="100000"/>
              </a:lnSpc>
              <a:spcBef>
                <a:spcPts val="1200"/>
              </a:spcBef>
            </a:pPr>
            <a:r>
              <a:rPr lang="en-US" sz="2600" dirty="0">
                <a:solidFill>
                  <a:schemeClr val="tx1"/>
                </a:solidFill>
                <a:latin typeface="Calibri" panose="020F0502020204030204" pitchFamily="34" charset="0"/>
              </a:rPr>
              <a:t>Inventory						  50</a:t>
            </a:r>
          </a:p>
          <a:p>
            <a:pPr indent="990600" algn="l">
              <a:lnSpc>
                <a:spcPct val="100000"/>
              </a:lnSpc>
              <a:spcBef>
                <a:spcPts val="1200"/>
              </a:spcBef>
            </a:pPr>
            <a:r>
              <a:rPr lang="en-US" sz="2600" dirty="0">
                <a:solidFill>
                  <a:schemeClr val="tx1"/>
                </a:solidFill>
                <a:latin typeface="Calibri" panose="020F0502020204030204" pitchFamily="34" charset="0"/>
              </a:rPr>
              <a:t>Cost of Goods Sold				  50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73615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EBC4A91-03C9-34DB-9D54-83114BE6D671}"/>
              </a:ext>
            </a:extLst>
          </p:cNvPr>
          <p:cNvSpPr>
            <a:spLocks noGrp="1"/>
          </p:cNvSpPr>
          <p:nvPr>
            <p:ph type="title"/>
          </p:nvPr>
        </p:nvSpPr>
        <p:spPr/>
        <p:txBody>
          <a:bodyPr>
            <a:noAutofit/>
          </a:bodyPr>
          <a:lstStyle/>
          <a:p>
            <a:r>
              <a:rPr lang="en-US" dirty="0"/>
              <a:t>Merchandising Operations and Inventory Systems</a:t>
            </a:r>
            <a:endParaRPr lang="en-IN" dirty="0"/>
          </a:p>
        </p:txBody>
      </p:sp>
      <p:sp>
        <p:nvSpPr>
          <p:cNvPr id="13" name="Content Placeholder 12">
            <a:extLst>
              <a:ext uri="{FF2B5EF4-FFF2-40B4-BE49-F238E27FC236}">
                <a16:creationId xmlns:a16="http://schemas.microsoft.com/office/drawing/2014/main" id="{4590FCFB-F30E-1A4B-F952-B291B4B763BB}"/>
              </a:ext>
            </a:extLst>
          </p:cNvPr>
          <p:cNvSpPr>
            <a:spLocks noGrp="1"/>
          </p:cNvSpPr>
          <p:nvPr>
            <p:ph sz="quarter" idx="12"/>
          </p:nvPr>
        </p:nvSpPr>
        <p:spPr>
          <a:xfrm>
            <a:off x="513862" y="1671484"/>
            <a:ext cx="8115792" cy="2438400"/>
          </a:xfrm>
        </p:spPr>
        <p:txBody>
          <a:bodyPr>
            <a:normAutofit fontScale="92500" lnSpcReduction="10000"/>
          </a:bodyPr>
          <a:lstStyle/>
          <a:p>
            <a:pPr marL="0" indent="0">
              <a:lnSpc>
                <a:spcPct val="110000"/>
              </a:lnSpc>
              <a:buNone/>
            </a:pPr>
            <a:r>
              <a:rPr lang="en-US" b="1" dirty="0"/>
              <a:t>Merchandising Companies </a:t>
            </a:r>
            <a:r>
              <a:rPr lang="en-US" b="1" dirty="0">
                <a:solidFill>
                  <a:srgbClr val="FF0000"/>
                </a:solidFill>
              </a:rPr>
              <a:t>buy and sell goods</a:t>
            </a:r>
            <a:r>
              <a:rPr lang="en-US" b="1" dirty="0"/>
              <a:t>.</a:t>
            </a:r>
          </a:p>
          <a:p>
            <a:pPr marL="0" indent="0">
              <a:lnSpc>
                <a:spcPct val="110000"/>
              </a:lnSpc>
              <a:buNone/>
            </a:pPr>
            <a:r>
              <a:rPr lang="en-US" dirty="0"/>
              <a:t>Examples:</a:t>
            </a:r>
          </a:p>
          <a:p>
            <a:pPr>
              <a:lnSpc>
                <a:spcPct val="110000"/>
              </a:lnSpc>
            </a:pPr>
            <a:r>
              <a:rPr lang="en-US" altLang="zh-CN" dirty="0"/>
              <a:t>Sam’s club, Walmart, Vanguard (</a:t>
            </a:r>
            <a:r>
              <a:rPr lang="zh-CN" altLang="en-US" dirty="0"/>
              <a:t>华润万家</a:t>
            </a:r>
            <a:r>
              <a:rPr lang="en-US" altLang="zh-CN" dirty="0"/>
              <a:t>)</a:t>
            </a:r>
            <a:endParaRPr lang="en-US" dirty="0"/>
          </a:p>
          <a:p>
            <a:pPr marL="0" indent="0">
              <a:lnSpc>
                <a:spcPct val="110000"/>
              </a:lnSpc>
              <a:buNone/>
            </a:pPr>
            <a:r>
              <a:rPr lang="en-US" dirty="0"/>
              <a:t>The primary source of revenues is referred to as </a:t>
            </a:r>
            <a:r>
              <a:rPr lang="en-US" b="1" dirty="0">
                <a:solidFill>
                  <a:schemeClr val="accent2"/>
                </a:solidFill>
              </a:rPr>
              <a:t>sales revenue</a:t>
            </a:r>
            <a:r>
              <a:rPr lang="en-US" dirty="0"/>
              <a:t> or </a:t>
            </a:r>
            <a:r>
              <a:rPr lang="en-US" b="1" dirty="0"/>
              <a:t>sales</a:t>
            </a:r>
            <a:r>
              <a:rPr lang="en-US" dirty="0"/>
              <a:t>.</a:t>
            </a:r>
          </a:p>
        </p:txBody>
      </p:sp>
      <p:pic>
        <p:nvPicPr>
          <p:cNvPr id="4" name="Picture Placeholder 3" descr="An illustration depicts the merchandising operations and inventory system along with their roles presented in three textboxes. The textbox on the left titled, Wholesaler, reads, Sells and distributes goods to retailer. Example: Corporate Express. The textbox in the middle titled, Retailer, reads, Buys goods from wholesaler for inventory and then sells to consumers. Example: Office Depot. The textbox on the right titled, Consumer, reads, Purchases goods in inventory from retailer as end user.">
            <a:extLst>
              <a:ext uri="{FF2B5EF4-FFF2-40B4-BE49-F238E27FC236}">
                <a16:creationId xmlns:a16="http://schemas.microsoft.com/office/drawing/2014/main" id="{83745029-B94C-5ECD-F90F-A1A48048466D}"/>
              </a:ext>
            </a:extLst>
          </p:cNvPr>
          <p:cNvPicPr>
            <a:picLocks noGrp="1" noChangeAspect="1"/>
          </p:cNvPicPr>
          <p:nvPr>
            <p:ph type="pic" sz="quarter" idx="17"/>
          </p:nvPr>
        </p:nvPicPr>
        <p:blipFill rotWithShape="1">
          <a:blip r:embed="rId3"/>
          <a:stretch/>
        </p:blipFill>
        <p:spPr>
          <a:xfrm>
            <a:off x="960120" y="4109884"/>
            <a:ext cx="7223760" cy="2148840"/>
          </a:xfrm>
          <a:prstGeom prst="rect">
            <a:avLst/>
          </a:prstGeom>
        </p:spPr>
      </p:pic>
      <p:sp>
        <p:nvSpPr>
          <p:cNvPr id="11" name="Content Placeholder 5">
            <a:extLst>
              <a:ext uri="{FF2B5EF4-FFF2-40B4-BE49-F238E27FC236}">
                <a16:creationId xmlns:a16="http://schemas.microsoft.com/office/drawing/2014/main" id="{95440038-6140-16CC-9CB3-1E986B5BDFE7}"/>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767437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a:xfrm>
            <a:off x="514353" y="197962"/>
            <a:ext cx="8115301" cy="1073897"/>
          </a:xfrm>
        </p:spPr>
        <p:txBody>
          <a:bodyPr>
            <a:noAutofit/>
          </a:bodyPr>
          <a:lstStyle/>
          <a:p>
            <a:r>
              <a:rPr lang="en-US" dirty="0">
                <a:solidFill>
                  <a:schemeClr val="bg1"/>
                </a:solidFill>
              </a:rPr>
              <a:t>Sales Returns and Allowances Review Question</a:t>
            </a:r>
            <a:endParaRPr lang="en-IN" dirty="0">
              <a:solidFill>
                <a:schemeClr val="bg1"/>
              </a:solidFill>
            </a:endParaRPr>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The cost of goods sold is determined and recorded each time a sale occurs in:</a:t>
            </a:r>
          </a:p>
          <a:p>
            <a:pPr marL="714375" indent="-363538">
              <a:lnSpc>
                <a:spcPct val="100000"/>
              </a:lnSpc>
              <a:spcBef>
                <a:spcPts val="624"/>
              </a:spcBef>
              <a:buFont typeface="+mj-lt"/>
              <a:buAutoNum type="alphaLcPeriod"/>
            </a:pPr>
            <a:r>
              <a:rPr lang="en-US" dirty="0"/>
              <a:t>periodic inventory system only.</a:t>
            </a:r>
          </a:p>
          <a:p>
            <a:pPr marL="714375" indent="-363538">
              <a:lnSpc>
                <a:spcPct val="100000"/>
              </a:lnSpc>
              <a:spcBef>
                <a:spcPts val="624"/>
              </a:spcBef>
              <a:buFont typeface="+mj-lt"/>
              <a:buAutoNum type="alphaLcPeriod"/>
            </a:pPr>
            <a:r>
              <a:rPr lang="en-US" dirty="0"/>
              <a:t>a perpetual inventory system only.</a:t>
            </a:r>
          </a:p>
          <a:p>
            <a:pPr marL="714375" indent="-363538">
              <a:lnSpc>
                <a:spcPct val="100000"/>
              </a:lnSpc>
              <a:spcBef>
                <a:spcPts val="624"/>
              </a:spcBef>
              <a:buFont typeface="+mj-lt"/>
              <a:buAutoNum type="alphaLcPeriod"/>
            </a:pPr>
            <a:r>
              <a:rPr lang="en-US" dirty="0"/>
              <a:t>both a periodic and perpetual inventory system.</a:t>
            </a:r>
          </a:p>
          <a:p>
            <a:pPr marL="714375" indent="-363538">
              <a:lnSpc>
                <a:spcPct val="100000"/>
              </a:lnSpc>
              <a:spcBef>
                <a:spcPts val="624"/>
              </a:spcBef>
              <a:buFont typeface="+mj-lt"/>
              <a:buAutoNum type="alphaLcPeriod"/>
            </a:pPr>
            <a:r>
              <a:rPr lang="en-US" dirty="0"/>
              <a:t>neither a periodic nor perpetual inventory system.</a:t>
            </a:r>
          </a:p>
        </p:txBody>
      </p:sp>
      <p:sp>
        <p:nvSpPr>
          <p:cNvPr id="13" name="Content Placeholder 5">
            <a:extLst>
              <a:ext uri="{FF2B5EF4-FFF2-40B4-BE49-F238E27FC236}">
                <a16:creationId xmlns:a16="http://schemas.microsoft.com/office/drawing/2014/main" id="{C8761B50-BCB8-C743-E004-BB7EC3AF3356}"/>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8609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a:xfrm>
            <a:off x="514353" y="197963"/>
            <a:ext cx="8115301" cy="1139885"/>
          </a:xfrm>
        </p:spPr>
        <p:txBody>
          <a:bodyPr>
            <a:noAutofit/>
          </a:bodyPr>
          <a:lstStyle/>
          <a:p>
            <a:r>
              <a:rPr lang="en-US" dirty="0">
                <a:solidFill>
                  <a:schemeClr val="bg1"/>
                </a:solidFill>
              </a:rPr>
              <a:t>Sales Returns and Allowances – Solution</a:t>
            </a:r>
            <a:endParaRPr lang="en-IN" dirty="0">
              <a:solidFill>
                <a:schemeClr val="bg1"/>
              </a:solidFill>
            </a:endParaRPr>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The cost of goods sold is determined and recorded each time a sale occurs in:</a:t>
            </a:r>
          </a:p>
          <a:p>
            <a:pPr marL="714375" indent="-363538">
              <a:lnSpc>
                <a:spcPct val="100000"/>
              </a:lnSpc>
              <a:spcBef>
                <a:spcPts val="624"/>
              </a:spcBef>
              <a:buFont typeface="+mj-lt"/>
              <a:buAutoNum type="alphaLcPeriod"/>
            </a:pPr>
            <a:r>
              <a:rPr lang="en-US" dirty="0"/>
              <a:t>periodic inventory system only.</a:t>
            </a:r>
          </a:p>
          <a:p>
            <a:pPr marL="714375" indent="-363538">
              <a:lnSpc>
                <a:spcPct val="100000"/>
              </a:lnSpc>
              <a:spcBef>
                <a:spcPts val="624"/>
              </a:spcBef>
              <a:buFont typeface="+mj-lt"/>
              <a:buAutoNum type="alphaLcPeriod"/>
            </a:pPr>
            <a:r>
              <a:rPr lang="en-US" b="1" dirty="0"/>
              <a:t>a perpetual inventory system only. </a:t>
            </a:r>
            <a:r>
              <a:rPr lang="en-US" dirty="0"/>
              <a:t>(Correct)</a:t>
            </a:r>
          </a:p>
          <a:p>
            <a:pPr marL="714375" indent="-363538">
              <a:lnSpc>
                <a:spcPct val="100000"/>
              </a:lnSpc>
              <a:spcBef>
                <a:spcPts val="624"/>
              </a:spcBef>
              <a:buFont typeface="+mj-lt"/>
              <a:buAutoNum type="alphaLcPeriod"/>
            </a:pPr>
            <a:r>
              <a:rPr lang="en-US" dirty="0"/>
              <a:t>both a periodic and perpetual inventory system.</a:t>
            </a:r>
          </a:p>
          <a:p>
            <a:pPr marL="714375" indent="-363538">
              <a:lnSpc>
                <a:spcPct val="100000"/>
              </a:lnSpc>
              <a:spcBef>
                <a:spcPts val="624"/>
              </a:spcBef>
              <a:buFont typeface="+mj-lt"/>
              <a:buAutoNum type="alphaLcPeriod"/>
            </a:pPr>
            <a:r>
              <a:rPr lang="en-US" dirty="0"/>
              <a:t>neither a periodic nor perpetual inventory system.</a:t>
            </a:r>
          </a:p>
        </p:txBody>
      </p:sp>
      <p:sp>
        <p:nvSpPr>
          <p:cNvPr id="13" name="Content Placeholder 5">
            <a:extLst>
              <a:ext uri="{FF2B5EF4-FFF2-40B4-BE49-F238E27FC236}">
                <a16:creationId xmlns:a16="http://schemas.microsoft.com/office/drawing/2014/main" id="{5088E5B6-1CAB-6246-12FF-91E59A0DDB6F}"/>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84901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D4E38D4-7845-E67C-DDD5-E3D3DAF8DDAF}"/>
              </a:ext>
            </a:extLst>
          </p:cNvPr>
          <p:cNvSpPr>
            <a:spLocks noGrp="1"/>
          </p:cNvSpPr>
          <p:nvPr>
            <p:ph type="title"/>
          </p:nvPr>
        </p:nvSpPr>
        <p:spPr/>
        <p:txBody>
          <a:bodyPr/>
          <a:lstStyle/>
          <a:p>
            <a:r>
              <a:rPr lang="en-IN" dirty="0"/>
              <a:t>Sales Discounts</a:t>
            </a:r>
          </a:p>
        </p:txBody>
      </p:sp>
      <p:sp>
        <p:nvSpPr>
          <p:cNvPr id="12" name="Content Placeholder 11">
            <a:extLst>
              <a:ext uri="{FF2B5EF4-FFF2-40B4-BE49-F238E27FC236}">
                <a16:creationId xmlns:a16="http://schemas.microsoft.com/office/drawing/2014/main" id="{6BD520D8-83CB-A508-8F49-F2C21B08219B}"/>
              </a:ext>
            </a:extLst>
          </p:cNvPr>
          <p:cNvSpPr>
            <a:spLocks noGrp="1"/>
          </p:cNvSpPr>
          <p:nvPr>
            <p:ph sz="quarter" idx="12"/>
          </p:nvPr>
        </p:nvSpPr>
        <p:spPr/>
        <p:txBody>
          <a:bodyPr/>
          <a:lstStyle/>
          <a:p>
            <a:r>
              <a:rPr lang="en-US" dirty="0"/>
              <a:t>Offered to customers to </a:t>
            </a:r>
            <a:r>
              <a:rPr lang="en-US" b="1" dirty="0"/>
              <a:t>promote prompt payment</a:t>
            </a:r>
            <a:r>
              <a:rPr lang="en-US" dirty="0"/>
              <a:t> of balance due</a:t>
            </a:r>
          </a:p>
          <a:p>
            <a:r>
              <a:rPr lang="en-US" b="1" dirty="0"/>
              <a:t>Contra-revenue account</a:t>
            </a:r>
            <a:r>
              <a:rPr lang="en-US" dirty="0"/>
              <a:t> (debit) to Sales Revenue</a:t>
            </a:r>
          </a:p>
        </p:txBody>
      </p:sp>
      <p:pic>
        <p:nvPicPr>
          <p:cNvPr id="24" name="Picture Placeholder 23" descr="An illustration presents three T-accounts, Sales Revenue, Sales Returns and Allowances, and Sales Discounts. The T-account of Sales Revenue presents 3,800 on the Credit side. The T-account of Sales Returns and Allowances presents 300 on the Debit side. The T-account of Sales Discounts presents 70 on the Debit side. Net Sales is displayed below as Euro 3,430 by the calculation - 3,800 minus 300 minus 70.">
            <a:extLst>
              <a:ext uri="{FF2B5EF4-FFF2-40B4-BE49-F238E27FC236}">
                <a16:creationId xmlns:a16="http://schemas.microsoft.com/office/drawing/2014/main" id="{2C4275A7-700C-FF6F-6465-29FEAA124721}"/>
              </a:ext>
            </a:extLst>
          </p:cNvPr>
          <p:cNvPicPr>
            <a:picLocks noGrp="1" noChangeAspect="1"/>
          </p:cNvPicPr>
          <p:nvPr>
            <p:ph type="pic" sz="quarter" idx="17"/>
          </p:nvPr>
        </p:nvPicPr>
        <p:blipFill rotWithShape="1">
          <a:blip r:embed="rId2"/>
          <a:stretch/>
        </p:blipFill>
        <p:spPr>
          <a:xfrm>
            <a:off x="755073" y="3137953"/>
            <a:ext cx="7633855" cy="2874818"/>
          </a:xfrm>
          <a:prstGeom prst="rect">
            <a:avLst/>
          </a:prstGeom>
        </p:spPr>
      </p:pic>
      <p:sp>
        <p:nvSpPr>
          <p:cNvPr id="9" name="Content Placeholder 5">
            <a:extLst>
              <a:ext uri="{FF2B5EF4-FFF2-40B4-BE49-F238E27FC236}">
                <a16:creationId xmlns:a16="http://schemas.microsoft.com/office/drawing/2014/main" id="{92DF0AB2-C98C-4464-A02E-A65556E7A89F}"/>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494085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514353" y="460254"/>
            <a:ext cx="8115301" cy="793511"/>
          </a:xfrm>
        </p:spPr>
        <p:txBody>
          <a:bodyPr>
            <a:normAutofit/>
          </a:bodyPr>
          <a:lstStyle/>
          <a:p>
            <a:r>
              <a:rPr lang="en-US" dirty="0"/>
              <a:t>Sales Discounts Example</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53766"/>
            <a:ext cx="8115301" cy="2224728"/>
          </a:xfrm>
        </p:spPr>
        <p:txBody>
          <a:bodyPr>
            <a:normAutofit/>
          </a:bodyPr>
          <a:lstStyle/>
          <a:p>
            <a:pPr marL="0" indent="0">
              <a:lnSpc>
                <a:spcPct val="100000"/>
              </a:lnSpc>
              <a:spcBef>
                <a:spcPts val="1200"/>
              </a:spcBef>
              <a:buNone/>
            </a:pPr>
            <a:r>
              <a:rPr lang="en-US" sz="2600" b="1" dirty="0"/>
              <a:t>Illustration:</a:t>
            </a:r>
            <a:r>
              <a:rPr lang="en-US" sz="2600" dirty="0"/>
              <a:t> Assume </a:t>
            </a:r>
            <a:r>
              <a:rPr lang="en-US" sz="2600" dirty="0">
                <a:solidFill>
                  <a:srgbClr val="FF0000"/>
                </a:solidFill>
              </a:rPr>
              <a:t>Sauk Stereo pays the balance due of €3,500 </a:t>
            </a:r>
            <a:r>
              <a:rPr lang="en-US" sz="2600" dirty="0"/>
              <a:t>(gross invoice price of €3,800 less purchase returns and allowances of €300) on May 14, the last day of the discount period. Prepare the journal entry PW Audio Supply makes to record the receipt on May 14.</a:t>
            </a:r>
            <a:endParaRPr lang="en-US" sz="2600" dirty="0">
              <a:solidFill>
                <a:srgbClr val="00007F"/>
              </a:solidFill>
            </a:endParaRP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3461803"/>
            <a:ext cx="1349784"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May 14</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767328" y="3475108"/>
            <a:ext cx="7159854" cy="1662501"/>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Cash							3,430</a:t>
            </a:r>
          </a:p>
          <a:p>
            <a:pPr marL="0" indent="0">
              <a:lnSpc>
                <a:spcPct val="100000"/>
              </a:lnSpc>
              <a:spcBef>
                <a:spcPts val="1200"/>
              </a:spcBef>
              <a:buNone/>
              <a:tabLst>
                <a:tab pos="5203825" algn="l"/>
              </a:tabLst>
            </a:pPr>
            <a:r>
              <a:rPr lang="en-US" sz="2600" dirty="0">
                <a:latin typeface="Calibri" panose="020F0502020204030204" pitchFamily="34" charset="0"/>
                <a:cs typeface="Arial" charset="0"/>
              </a:rPr>
              <a:t>Sales Discounts	70</a:t>
            </a:r>
            <a:r>
              <a:rPr lang="en-US" sz="2600" dirty="0">
                <a:solidFill>
                  <a:schemeClr val="accent2"/>
                </a:solidFill>
                <a:latin typeface="Calibri" panose="020F0502020204030204" pitchFamily="34" charset="0"/>
                <a:cs typeface="Arial" charset="0"/>
              </a:rPr>
              <a:t>*</a:t>
            </a:r>
          </a:p>
          <a:p>
            <a:pPr marL="0" indent="715963">
              <a:lnSpc>
                <a:spcPct val="100000"/>
              </a:lnSpc>
              <a:spcBef>
                <a:spcPts val="1200"/>
              </a:spcBef>
              <a:buNone/>
              <a:tabLst>
                <a:tab pos="5203825" algn="l"/>
              </a:tabLst>
            </a:pPr>
            <a:r>
              <a:rPr lang="en-US" sz="2600" dirty="0">
                <a:latin typeface="Calibri" panose="020F0502020204030204" pitchFamily="34" charset="0"/>
              </a:rPr>
              <a:t>Accounts Receivable			3,500</a:t>
            </a:r>
          </a:p>
        </p:txBody>
      </p:sp>
      <p:sp>
        <p:nvSpPr>
          <p:cNvPr id="27" name="Content Placeholder 10">
            <a:extLst>
              <a:ext uri="{FF2B5EF4-FFF2-40B4-BE49-F238E27FC236}">
                <a16:creationId xmlns:a16="http://schemas.microsoft.com/office/drawing/2014/main" id="{39A3D84A-280E-8F23-EB95-C1F5F6C8E331}"/>
              </a:ext>
            </a:extLst>
          </p:cNvPr>
          <p:cNvSpPr>
            <a:spLocks noGrp="1"/>
          </p:cNvSpPr>
          <p:nvPr>
            <p:ph sz="quarter" idx="21"/>
          </p:nvPr>
        </p:nvSpPr>
        <p:spPr>
          <a:xfrm>
            <a:off x="597859" y="5117542"/>
            <a:ext cx="3402641" cy="588039"/>
          </a:xfrm>
        </p:spPr>
        <p:txBody>
          <a:bodyPr>
            <a:normAutofit/>
          </a:bodyPr>
          <a:lstStyle/>
          <a:p>
            <a:pPr marL="0" indent="0">
              <a:lnSpc>
                <a:spcPct val="100000"/>
              </a:lnSpc>
              <a:spcBef>
                <a:spcPts val="1200"/>
              </a:spcBef>
              <a:buNone/>
            </a:pPr>
            <a:r>
              <a:rPr lang="en-US" sz="2600" baseline="30000" dirty="0">
                <a:solidFill>
                  <a:schemeClr val="accent2"/>
                </a:solidFill>
                <a:latin typeface="Calibri" panose="020F0502020204030204" pitchFamily="34" charset="0"/>
              </a:rPr>
              <a:t>*</a:t>
            </a:r>
            <a:r>
              <a:rPr lang="en-US" sz="2600" dirty="0">
                <a:latin typeface="Calibri" panose="020F0502020204030204" pitchFamily="34" charset="0"/>
              </a:rPr>
              <a:t>[(€3,800 − €300) × 2%]</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50015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normAutofit/>
          </a:bodyPr>
          <a:lstStyle/>
          <a:p>
            <a:r>
              <a:rPr lang="en-US" dirty="0"/>
              <a:t>DO IT! 3: Sales Transactions</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0"/>
          </p:nvPr>
        </p:nvSpPr>
        <p:spPr/>
        <p:txBody>
          <a:bodyPr>
            <a:normAutofit fontScale="92500"/>
          </a:bodyPr>
          <a:lstStyle/>
          <a:p>
            <a:pPr marL="0" indent="0">
              <a:lnSpc>
                <a:spcPct val="100000"/>
              </a:lnSpc>
              <a:spcBef>
                <a:spcPts val="624"/>
              </a:spcBef>
              <a:buNone/>
            </a:pPr>
            <a:r>
              <a:rPr lang="en-US" dirty="0"/>
              <a:t>On September 5, </a:t>
            </a:r>
            <a:r>
              <a:rPr lang="en-US" dirty="0" err="1"/>
              <a:t>Zhū</a:t>
            </a:r>
            <a:r>
              <a:rPr lang="en-US" dirty="0"/>
              <a:t> Company buys merchandise on account from </a:t>
            </a:r>
            <a:r>
              <a:rPr lang="en-US" dirty="0" err="1"/>
              <a:t>Gāo</a:t>
            </a:r>
            <a:r>
              <a:rPr lang="en-US" dirty="0"/>
              <a:t> Company. </a:t>
            </a:r>
            <a:r>
              <a:rPr lang="en-US" dirty="0">
                <a:solidFill>
                  <a:srgbClr val="FF0000"/>
                </a:solidFill>
              </a:rPr>
              <a:t>The selling price of the goods is ¥15,000, and the cost to </a:t>
            </a:r>
            <a:r>
              <a:rPr lang="en-US" dirty="0" err="1">
                <a:solidFill>
                  <a:srgbClr val="FF0000"/>
                </a:solidFill>
              </a:rPr>
              <a:t>Gāo</a:t>
            </a:r>
            <a:r>
              <a:rPr lang="en-US" dirty="0">
                <a:solidFill>
                  <a:srgbClr val="FF0000"/>
                </a:solidFill>
              </a:rPr>
              <a:t> Company was ¥8,000</a:t>
            </a:r>
            <a:r>
              <a:rPr lang="en-US" dirty="0"/>
              <a:t>. On September 8, </a:t>
            </a:r>
            <a:r>
              <a:rPr lang="en-US" dirty="0" err="1">
                <a:solidFill>
                  <a:srgbClr val="FF0000"/>
                </a:solidFill>
              </a:rPr>
              <a:t>Zhū</a:t>
            </a:r>
            <a:r>
              <a:rPr lang="en-US" dirty="0">
                <a:solidFill>
                  <a:srgbClr val="FF0000"/>
                </a:solidFill>
              </a:rPr>
              <a:t> returns defective goods with a selling price of ¥2,000 </a:t>
            </a:r>
            <a:r>
              <a:rPr lang="en-US" dirty="0"/>
              <a:t>and a net realizable value of ¥300. Record the transactions on the books of </a:t>
            </a:r>
            <a:r>
              <a:rPr lang="en-US" dirty="0" err="1"/>
              <a:t>Gāo</a:t>
            </a:r>
            <a:r>
              <a:rPr lang="en-US" dirty="0"/>
              <a:t> Company.</a:t>
            </a:r>
          </a:p>
        </p:txBody>
      </p:sp>
      <p:sp>
        <p:nvSpPr>
          <p:cNvPr id="13" name="Content Placeholder 5">
            <a:extLst>
              <a:ext uri="{FF2B5EF4-FFF2-40B4-BE49-F238E27FC236}">
                <a16:creationId xmlns:a16="http://schemas.microsoft.com/office/drawing/2014/main" id="{31198362-264B-EA53-6761-DD16B540FAB9}"/>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112718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1D77-B8CF-FA37-0CB3-CB2478EEA5FA}"/>
              </a:ext>
            </a:extLst>
          </p:cNvPr>
          <p:cNvSpPr>
            <a:spLocks noGrp="1"/>
          </p:cNvSpPr>
          <p:nvPr>
            <p:ph type="title"/>
          </p:nvPr>
        </p:nvSpPr>
        <p:spPr>
          <a:xfrm>
            <a:off x="513862" y="235670"/>
            <a:ext cx="8115302" cy="1159497"/>
          </a:xfrm>
        </p:spPr>
        <p:txBody>
          <a:bodyPr>
            <a:noAutofit/>
          </a:bodyPr>
          <a:lstStyle/>
          <a:p>
            <a:r>
              <a:rPr lang="en-US" dirty="0"/>
              <a:t>DO IT! 3: Sales Transactions – Solution</a:t>
            </a:r>
            <a:endParaRPr lang="en-IN" dirty="0"/>
          </a:p>
        </p:txBody>
      </p:sp>
      <p:sp>
        <p:nvSpPr>
          <p:cNvPr id="29" name="Content Placeholder 5">
            <a:extLst>
              <a:ext uri="{FF2B5EF4-FFF2-40B4-BE49-F238E27FC236}">
                <a16:creationId xmlns:a16="http://schemas.microsoft.com/office/drawing/2014/main" id="{1A0A039A-ED57-2CD1-E9B6-D7801287EF5C}"/>
              </a:ext>
            </a:extLst>
          </p:cNvPr>
          <p:cNvSpPr txBox="1">
            <a:spLocks noGrp="1"/>
          </p:cNvSpPr>
          <p:nvPr>
            <p:ph sz="quarter" idx="10"/>
          </p:nvPr>
        </p:nvSpPr>
        <p:spPr>
          <a:xfrm>
            <a:off x="514350" y="1679575"/>
            <a:ext cx="1239036" cy="452432"/>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600">
                <a:latin typeface="Calibri" panose="020F0502020204030204" pitchFamily="34" charset="0"/>
              </a:rPr>
              <a:t>Sept. 5</a:t>
            </a:r>
            <a:endParaRPr lang="en-US" sz="2600" dirty="0">
              <a:latin typeface="Calibri" panose="020F0502020204030204" pitchFamily="34" charset="0"/>
            </a:endParaRPr>
          </a:p>
        </p:txBody>
      </p:sp>
      <p:sp>
        <p:nvSpPr>
          <p:cNvPr id="30" name="Content Placeholder 6">
            <a:extLst>
              <a:ext uri="{FF2B5EF4-FFF2-40B4-BE49-F238E27FC236}">
                <a16:creationId xmlns:a16="http://schemas.microsoft.com/office/drawing/2014/main" id="{AF9A3396-9585-4B94-9B08-A003C2B92FE5}"/>
              </a:ext>
            </a:extLst>
          </p:cNvPr>
          <p:cNvSpPr txBox="1">
            <a:spLocks noGrp="1"/>
          </p:cNvSpPr>
          <p:nvPr>
            <p:ph sz="quarter" idx="11"/>
          </p:nvPr>
        </p:nvSpPr>
        <p:spPr>
          <a:xfrm>
            <a:off x="1626226" y="1686575"/>
            <a:ext cx="7260600" cy="940770"/>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tabLst>
                <a:tab pos="4303713" algn="l"/>
              </a:tabLst>
            </a:pPr>
            <a:r>
              <a:rPr lang="en-US" sz="2600" dirty="0">
                <a:latin typeface="Calibri" panose="020F0502020204030204" pitchFamily="34" charset="0"/>
              </a:rPr>
              <a:t>Accounts Receivable		  15,000</a:t>
            </a:r>
          </a:p>
          <a:p>
            <a:pPr indent="720725">
              <a:tabLst>
                <a:tab pos="6099175" algn="l"/>
              </a:tabLst>
            </a:pPr>
            <a:r>
              <a:rPr lang="en-US" sz="2600" dirty="0">
                <a:latin typeface="Calibri" panose="020F0502020204030204" pitchFamily="34" charset="0"/>
              </a:rPr>
              <a:t>Sales Revenue	15,000</a:t>
            </a:r>
          </a:p>
        </p:txBody>
      </p:sp>
      <p:sp>
        <p:nvSpPr>
          <p:cNvPr id="31" name="Content Placeholder 10">
            <a:extLst>
              <a:ext uri="{FF2B5EF4-FFF2-40B4-BE49-F238E27FC236}">
                <a16:creationId xmlns:a16="http://schemas.microsoft.com/office/drawing/2014/main" id="{65FA516A-0FF1-843B-3BF3-63D3E63D26EE}"/>
              </a:ext>
            </a:extLst>
          </p:cNvPr>
          <p:cNvSpPr txBox="1">
            <a:spLocks noGrp="1"/>
          </p:cNvSpPr>
          <p:nvPr>
            <p:ph sz="quarter" idx="17"/>
          </p:nvPr>
        </p:nvSpPr>
        <p:spPr>
          <a:xfrm>
            <a:off x="1178148" y="2776727"/>
            <a:ext cx="448078" cy="452432"/>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en-US" sz="2600">
                <a:latin typeface="Calibri" panose="020F0502020204030204" pitchFamily="34" charset="0"/>
              </a:rPr>
              <a:t> 5</a:t>
            </a:r>
            <a:endParaRPr lang="en-US" sz="2600" dirty="0">
              <a:latin typeface="Calibri" panose="020F0502020204030204" pitchFamily="34" charset="0"/>
            </a:endParaRPr>
          </a:p>
        </p:txBody>
      </p:sp>
      <p:sp>
        <p:nvSpPr>
          <p:cNvPr id="32" name="Content Placeholder 11">
            <a:extLst>
              <a:ext uri="{FF2B5EF4-FFF2-40B4-BE49-F238E27FC236}">
                <a16:creationId xmlns:a16="http://schemas.microsoft.com/office/drawing/2014/main" id="{1DCD26A3-288B-7348-2C59-EEC1843D13DE}"/>
              </a:ext>
            </a:extLst>
          </p:cNvPr>
          <p:cNvSpPr txBox="1">
            <a:spLocks noGrp="1"/>
          </p:cNvSpPr>
          <p:nvPr>
            <p:ph sz="quarter" idx="18"/>
          </p:nvPr>
        </p:nvSpPr>
        <p:spPr>
          <a:xfrm>
            <a:off x="1647741" y="2779142"/>
            <a:ext cx="7239083" cy="940770"/>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tabLst>
                <a:tab pos="4754563" algn="l"/>
              </a:tabLst>
            </a:pPr>
            <a:r>
              <a:rPr lang="en-US" sz="2600" dirty="0">
                <a:latin typeface="Calibri" panose="020F0502020204030204" pitchFamily="34" charset="0"/>
              </a:rPr>
              <a:t>Cost of Goods Sold	 8,000</a:t>
            </a:r>
          </a:p>
          <a:p>
            <a:pPr indent="720725">
              <a:tabLst>
                <a:tab pos="4754563" algn="l"/>
                <a:tab pos="6184900" algn="l"/>
              </a:tabLst>
            </a:pPr>
            <a:r>
              <a:rPr lang="en-US" sz="2600" dirty="0">
                <a:latin typeface="Calibri" panose="020F0502020204030204" pitchFamily="34" charset="0"/>
              </a:rPr>
              <a:t>Inventory		 8,000</a:t>
            </a:r>
          </a:p>
        </p:txBody>
      </p:sp>
      <p:sp>
        <p:nvSpPr>
          <p:cNvPr id="33" name="Content Placeholder 5">
            <a:extLst>
              <a:ext uri="{FF2B5EF4-FFF2-40B4-BE49-F238E27FC236}">
                <a16:creationId xmlns:a16="http://schemas.microsoft.com/office/drawing/2014/main" id="{2F929ABC-B3CD-502E-D48D-15CE2757F460}"/>
              </a:ext>
            </a:extLst>
          </p:cNvPr>
          <p:cNvSpPr>
            <a:spLocks noGrp="1"/>
          </p:cNvSpPr>
          <p:nvPr>
            <p:ph sz="quarter" idx="19"/>
          </p:nvPr>
        </p:nvSpPr>
        <p:spPr>
          <a:xfrm>
            <a:off x="514350" y="3874134"/>
            <a:ext cx="1133391" cy="452432"/>
          </a:xfrm>
          <a:ln>
            <a:noFill/>
          </a:ln>
        </p:spPr>
        <p:txBody>
          <a:bodyPr wrap="square">
            <a:spAutoFit/>
          </a:bodyPr>
          <a:lstStyle/>
          <a:p>
            <a:pPr marL="0" indent="0">
              <a:buNone/>
              <a:tabLst>
                <a:tab pos="914400" algn="r"/>
              </a:tabLst>
            </a:pPr>
            <a:r>
              <a:rPr lang="en-US" sz="2600" dirty="0">
                <a:latin typeface="Calibri" panose="020F0502020204030204" pitchFamily="34" charset="0"/>
              </a:rPr>
              <a:t>Sept. 8</a:t>
            </a:r>
          </a:p>
        </p:txBody>
      </p:sp>
      <p:sp>
        <p:nvSpPr>
          <p:cNvPr id="37" name="Content Placeholder 6">
            <a:extLst>
              <a:ext uri="{FF2B5EF4-FFF2-40B4-BE49-F238E27FC236}">
                <a16:creationId xmlns:a16="http://schemas.microsoft.com/office/drawing/2014/main" id="{B81092DF-D0C1-8123-2AC7-EE17896A87EF}"/>
              </a:ext>
            </a:extLst>
          </p:cNvPr>
          <p:cNvSpPr>
            <a:spLocks noGrp="1"/>
          </p:cNvSpPr>
          <p:nvPr>
            <p:ph sz="quarter" idx="23"/>
          </p:nvPr>
        </p:nvSpPr>
        <p:spPr>
          <a:xfrm>
            <a:off x="1626226" y="3875100"/>
            <a:ext cx="7260600" cy="915122"/>
          </a:xfrm>
          <a:ln>
            <a:noFill/>
          </a:ln>
        </p:spPr>
        <p:txBody>
          <a:bodyPr wrap="square">
            <a:spAutoFit/>
          </a:bodyPr>
          <a:lstStyle/>
          <a:p>
            <a:pPr algn="l"/>
            <a:r>
              <a:rPr lang="en-US" sz="2600" dirty="0">
                <a:solidFill>
                  <a:schemeClr val="tx1"/>
                </a:solidFill>
                <a:latin typeface="Calibri" panose="020F0502020204030204" pitchFamily="34" charset="0"/>
              </a:rPr>
              <a:t>Sales Returns and Allowances		 2,000</a:t>
            </a:r>
          </a:p>
          <a:p>
            <a:pPr indent="715963" algn="l"/>
            <a:r>
              <a:rPr lang="en-US" sz="2600" dirty="0">
                <a:solidFill>
                  <a:schemeClr val="tx1"/>
                </a:solidFill>
                <a:latin typeface="Calibri" panose="020F0502020204030204" pitchFamily="34" charset="0"/>
              </a:rPr>
              <a:t>Accounts Receivable				 2,000</a:t>
            </a:r>
          </a:p>
        </p:txBody>
      </p:sp>
      <p:sp>
        <p:nvSpPr>
          <p:cNvPr id="38" name="Content Placeholder 10">
            <a:extLst>
              <a:ext uri="{FF2B5EF4-FFF2-40B4-BE49-F238E27FC236}">
                <a16:creationId xmlns:a16="http://schemas.microsoft.com/office/drawing/2014/main" id="{27AD0780-B5E4-9112-823D-37A520E153E2}"/>
              </a:ext>
            </a:extLst>
          </p:cNvPr>
          <p:cNvSpPr>
            <a:spLocks noGrp="1"/>
          </p:cNvSpPr>
          <p:nvPr>
            <p:ph sz="quarter" idx="24"/>
          </p:nvPr>
        </p:nvSpPr>
        <p:spPr>
          <a:xfrm>
            <a:off x="513862" y="4869782"/>
            <a:ext cx="1133390" cy="452432"/>
          </a:xfrm>
          <a:ln>
            <a:noFill/>
          </a:ln>
        </p:spPr>
        <p:txBody>
          <a:bodyPr wrap="square">
            <a:spAutoFit/>
          </a:bodyPr>
          <a:lstStyle/>
          <a:p>
            <a:pPr algn="l"/>
            <a:r>
              <a:rPr lang="en-US" sz="2600" dirty="0">
                <a:solidFill>
                  <a:schemeClr val="tx1"/>
                </a:solidFill>
                <a:latin typeface="Calibri" panose="020F0502020204030204" pitchFamily="34" charset="0"/>
              </a:rPr>
              <a:t>Sept. 8</a:t>
            </a:r>
          </a:p>
        </p:txBody>
      </p:sp>
      <p:sp>
        <p:nvSpPr>
          <p:cNvPr id="39" name="Content Placeholder 11">
            <a:extLst>
              <a:ext uri="{FF2B5EF4-FFF2-40B4-BE49-F238E27FC236}">
                <a16:creationId xmlns:a16="http://schemas.microsoft.com/office/drawing/2014/main" id="{E92F180F-AE27-F056-F985-A3FADFC52C05}"/>
              </a:ext>
            </a:extLst>
          </p:cNvPr>
          <p:cNvSpPr>
            <a:spLocks noGrp="1"/>
          </p:cNvSpPr>
          <p:nvPr>
            <p:ph sz="quarter" idx="25"/>
          </p:nvPr>
        </p:nvSpPr>
        <p:spPr>
          <a:xfrm>
            <a:off x="1647740" y="4890654"/>
            <a:ext cx="7260600" cy="915122"/>
          </a:xfrm>
          <a:ln>
            <a:noFill/>
          </a:ln>
        </p:spPr>
        <p:txBody>
          <a:bodyPr wrap="square">
            <a:spAutoFit/>
          </a:bodyPr>
          <a:lstStyle/>
          <a:p>
            <a:pPr marL="0" indent="0">
              <a:buNone/>
              <a:tabLst>
                <a:tab pos="5024438" algn="l"/>
              </a:tabLst>
            </a:pPr>
            <a:r>
              <a:rPr lang="en-US" sz="2600" dirty="0">
                <a:latin typeface="Calibri" panose="020F0502020204030204" pitchFamily="34" charset="0"/>
              </a:rPr>
              <a:t>Inventory	 300</a:t>
            </a:r>
          </a:p>
          <a:p>
            <a:pPr marL="0" indent="715963">
              <a:buNone/>
              <a:tabLst>
                <a:tab pos="5024438" algn="l"/>
              </a:tabLst>
            </a:pPr>
            <a:r>
              <a:rPr lang="en-US" sz="2600" dirty="0">
                <a:latin typeface="Calibri" panose="020F0502020204030204" pitchFamily="34" charset="0"/>
              </a:rPr>
              <a:t>Cost of Goods Sold			    300</a:t>
            </a:r>
          </a:p>
        </p:txBody>
      </p:sp>
      <p:sp>
        <p:nvSpPr>
          <p:cNvPr id="28" name="Content Placeholder 27">
            <a:extLst>
              <a:ext uri="{FF2B5EF4-FFF2-40B4-BE49-F238E27FC236}">
                <a16:creationId xmlns:a16="http://schemas.microsoft.com/office/drawing/2014/main" id="{5FC6E356-381B-9A9F-4C2E-1222E14F2D7E}"/>
              </a:ext>
            </a:extLst>
          </p:cNvPr>
          <p:cNvSpPr>
            <a:spLocks noGrp="1"/>
          </p:cNvSpPr>
          <p:nvPr>
            <p:ph sz="quarter" idx="28"/>
          </p:nvPr>
        </p:nvSpPr>
        <p:spPr>
          <a:xfrm>
            <a:off x="8174482" y="6497993"/>
            <a:ext cx="559943" cy="339623"/>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83781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P spid="32" grpId="0" uiExpand="1" build="p"/>
      <p:bldP spid="37" grpId="0" uiExpand="1" build="p"/>
      <p:bldP spid="39"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18929"/>
            <a:ext cx="8115301" cy="2020143"/>
          </a:xfrm>
        </p:spPr>
        <p:txBody>
          <a:bodyPr>
            <a:noAutofit/>
          </a:bodyPr>
          <a:lstStyle/>
          <a:p>
            <a:r>
              <a:rPr lang="en-GB" dirty="0"/>
              <a:t>Learning Objective 4</a:t>
            </a:r>
            <a:br>
              <a:rPr lang="en-GB" dirty="0"/>
            </a:br>
            <a:r>
              <a:rPr lang="en-US" dirty="0"/>
              <a:t>Apply the Steps in the Accounting Cycle to a Merchandising Company.</a:t>
            </a:r>
            <a:endParaRPr lang="en-IN" dirty="0"/>
          </a:p>
        </p:txBody>
      </p:sp>
      <p:sp>
        <p:nvSpPr>
          <p:cNvPr id="7" name="Content Placeholder 5">
            <a:extLst>
              <a:ext uri="{FF2B5EF4-FFF2-40B4-BE49-F238E27FC236}">
                <a16:creationId xmlns:a16="http://schemas.microsoft.com/office/drawing/2014/main" id="{4A366F6F-E99D-A66B-5CE7-9D41D1592244}"/>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Adjusting Entries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r>
              <a:rPr lang="en-US" dirty="0"/>
              <a:t>Generally same as those of a service company.</a:t>
            </a:r>
          </a:p>
          <a:p>
            <a:r>
              <a:rPr lang="en-US" dirty="0"/>
              <a:t>Merchandising company makes additional adjustment so that </a:t>
            </a:r>
            <a:r>
              <a:rPr lang="en-US" dirty="0">
                <a:solidFill>
                  <a:srgbClr val="FF0000"/>
                </a:solidFill>
              </a:rPr>
              <a:t>records agree with actual inventory </a:t>
            </a:r>
            <a:r>
              <a:rPr lang="en-US" dirty="0"/>
              <a:t>on hand.</a:t>
            </a:r>
          </a:p>
          <a:p>
            <a:r>
              <a:rPr lang="en-US" dirty="0"/>
              <a:t>Involves </a:t>
            </a:r>
            <a:r>
              <a:rPr lang="en-US" dirty="0">
                <a:solidFill>
                  <a:srgbClr val="FF0000"/>
                </a:solidFill>
              </a:rPr>
              <a:t>adjusting Inventory </a:t>
            </a:r>
            <a:r>
              <a:rPr lang="en-US" dirty="0"/>
              <a:t>and </a:t>
            </a:r>
            <a:r>
              <a:rPr lang="en-US" dirty="0">
                <a:solidFill>
                  <a:srgbClr val="FF0000"/>
                </a:solidFill>
              </a:rPr>
              <a:t>Cost of Goods Sold</a:t>
            </a:r>
            <a:r>
              <a:rPr lang="en-US" dirty="0"/>
              <a: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65743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C6A-DB5B-911B-40AC-9C129A02DC53}"/>
              </a:ext>
            </a:extLst>
          </p:cNvPr>
          <p:cNvSpPr>
            <a:spLocks noGrp="1"/>
          </p:cNvSpPr>
          <p:nvPr>
            <p:ph type="title"/>
          </p:nvPr>
        </p:nvSpPr>
        <p:spPr>
          <a:xfrm>
            <a:off x="514353" y="460254"/>
            <a:ext cx="8115301" cy="793511"/>
          </a:xfrm>
        </p:spPr>
        <p:txBody>
          <a:bodyPr>
            <a:normAutofit/>
          </a:bodyPr>
          <a:lstStyle/>
          <a:p>
            <a:r>
              <a:rPr lang="en-US" dirty="0"/>
              <a:t>Adjusting Entries Example</a:t>
            </a:r>
            <a:endParaRPr lang="en-IN" dirty="0"/>
          </a:p>
        </p:txBody>
      </p:sp>
      <p:sp>
        <p:nvSpPr>
          <p:cNvPr id="3" name="Content Placeholder 2">
            <a:extLst>
              <a:ext uri="{FF2B5EF4-FFF2-40B4-BE49-F238E27FC236}">
                <a16:creationId xmlns:a16="http://schemas.microsoft.com/office/drawing/2014/main" id="{9AAC955F-411F-B321-6C93-E6CD86FA788F}"/>
              </a:ext>
            </a:extLst>
          </p:cNvPr>
          <p:cNvSpPr>
            <a:spLocks noGrp="1"/>
          </p:cNvSpPr>
          <p:nvPr>
            <p:ph sz="quarter" idx="12"/>
          </p:nvPr>
        </p:nvSpPr>
        <p:spPr>
          <a:xfrm>
            <a:off x="513862" y="1253766"/>
            <a:ext cx="8115301" cy="2224728"/>
          </a:xfrm>
        </p:spPr>
        <p:txBody>
          <a:bodyPr>
            <a:normAutofit/>
          </a:bodyPr>
          <a:lstStyle/>
          <a:p>
            <a:pPr marL="0" indent="0">
              <a:lnSpc>
                <a:spcPct val="100000"/>
              </a:lnSpc>
              <a:spcBef>
                <a:spcPts val="1200"/>
              </a:spcBef>
              <a:buNone/>
            </a:pPr>
            <a:r>
              <a:rPr lang="en-US" altLang="en-US" sz="2600" b="1" dirty="0"/>
              <a:t>Illustration: </a:t>
            </a:r>
            <a:r>
              <a:rPr lang="en-US" sz="2600" dirty="0"/>
              <a:t>Suppose that PW Audio Supply has an unadjusted balance of €40,500 in Inventory. Through a physical count, </a:t>
            </a:r>
            <a:r>
              <a:rPr lang="en-US" sz="2600" dirty="0">
                <a:solidFill>
                  <a:srgbClr val="FF0000"/>
                </a:solidFill>
              </a:rPr>
              <a:t>PW Audio Supply determines that its actual merchandise inventory at December 31 is €40,000</a:t>
            </a:r>
            <a:r>
              <a:rPr lang="en-US" sz="2600" dirty="0"/>
              <a:t>. The company would make an adjusting entry as follows.</a:t>
            </a:r>
          </a:p>
        </p:txBody>
      </p:sp>
      <p:sp>
        <p:nvSpPr>
          <p:cNvPr id="23" name="Content Placeholder 5">
            <a:extLst>
              <a:ext uri="{FF2B5EF4-FFF2-40B4-BE49-F238E27FC236}">
                <a16:creationId xmlns:a16="http://schemas.microsoft.com/office/drawing/2014/main" id="{81287F75-FA7E-7824-28A4-95327B574ED1}"/>
              </a:ext>
            </a:extLst>
          </p:cNvPr>
          <p:cNvSpPr>
            <a:spLocks noGrp="1"/>
          </p:cNvSpPr>
          <p:nvPr>
            <p:ph sz="quarter" idx="18"/>
          </p:nvPr>
        </p:nvSpPr>
        <p:spPr>
          <a:xfrm>
            <a:off x="592138" y="3461803"/>
            <a:ext cx="1349784" cy="523788"/>
          </a:xfrm>
        </p:spPr>
        <p:txBody>
          <a:bodyPr>
            <a:normAutofit/>
          </a:bodyPr>
          <a:lstStyle/>
          <a:p>
            <a:pPr marL="0" indent="0">
              <a:lnSpc>
                <a:spcPct val="100000"/>
              </a:lnSpc>
              <a:spcBef>
                <a:spcPts val="1200"/>
              </a:spcBef>
              <a:buNone/>
            </a:pPr>
            <a:r>
              <a:rPr lang="en-US" altLang="en-US" sz="2600" dirty="0">
                <a:latin typeface="Calibri" panose="020F0502020204030204" pitchFamily="34" charset="0"/>
              </a:rPr>
              <a:t>Dec. 31</a:t>
            </a:r>
          </a:p>
        </p:txBody>
      </p:sp>
      <p:sp>
        <p:nvSpPr>
          <p:cNvPr id="25" name="Content Placeholder 6">
            <a:extLst>
              <a:ext uri="{FF2B5EF4-FFF2-40B4-BE49-F238E27FC236}">
                <a16:creationId xmlns:a16="http://schemas.microsoft.com/office/drawing/2014/main" id="{816202C0-5101-F633-D626-33EF919B9939}"/>
              </a:ext>
            </a:extLst>
          </p:cNvPr>
          <p:cNvSpPr>
            <a:spLocks noGrp="1"/>
          </p:cNvSpPr>
          <p:nvPr>
            <p:ph sz="quarter" idx="20"/>
          </p:nvPr>
        </p:nvSpPr>
        <p:spPr>
          <a:xfrm>
            <a:off x="1767328" y="3475108"/>
            <a:ext cx="7159854" cy="1135337"/>
          </a:xfrm>
        </p:spPr>
        <p:txBody>
          <a:bodyPr>
            <a:normAutofit/>
          </a:bodyPr>
          <a:lstStyle/>
          <a:p>
            <a:pPr marL="0" indent="0">
              <a:lnSpc>
                <a:spcPct val="100000"/>
              </a:lnSpc>
              <a:spcBef>
                <a:spcPts val="1200"/>
              </a:spcBef>
              <a:buNone/>
            </a:pPr>
            <a:r>
              <a:rPr lang="en-US" altLang="en-US" sz="2600" dirty="0">
                <a:latin typeface="Calibri" panose="020F0502020204030204" pitchFamily="34" charset="0"/>
                <a:cs typeface="Arial" charset="0"/>
              </a:rPr>
              <a:t>Cost of Goods Sold				       500</a:t>
            </a:r>
          </a:p>
          <a:p>
            <a:pPr marL="0" indent="715963">
              <a:lnSpc>
                <a:spcPct val="100000"/>
              </a:lnSpc>
              <a:spcBef>
                <a:spcPts val="1200"/>
              </a:spcBef>
              <a:buNone/>
              <a:tabLst>
                <a:tab pos="5203825" algn="l"/>
              </a:tabLst>
            </a:pPr>
            <a:r>
              <a:rPr lang="en-US" sz="2600" dirty="0">
                <a:latin typeface="Calibri" panose="020F0502020204030204" pitchFamily="34" charset="0"/>
              </a:rPr>
              <a:t>Inventory (€40,500 − €40,000)			500</a:t>
            </a:r>
          </a:p>
        </p:txBody>
      </p:sp>
      <p:sp>
        <p:nvSpPr>
          <p:cNvPr id="20" name="Content Placeholder 19">
            <a:extLst>
              <a:ext uri="{FF2B5EF4-FFF2-40B4-BE49-F238E27FC236}">
                <a16:creationId xmlns:a16="http://schemas.microsoft.com/office/drawing/2014/main" id="{188B2634-A9C3-32EB-7112-D584CA0C455B}"/>
              </a:ext>
            </a:extLst>
          </p:cNvPr>
          <p:cNvSpPr>
            <a:spLocks noGrp="1"/>
          </p:cNvSpPr>
          <p:nvPr>
            <p:ph sz="quarter" idx="27"/>
          </p:nvPr>
        </p:nvSpPr>
        <p:spPr>
          <a:xfrm>
            <a:off x="8203037" y="6502055"/>
            <a:ext cx="531388" cy="34676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85200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3833-6D95-1E8D-6824-B3A4194E7567}"/>
              </a:ext>
            </a:extLst>
          </p:cNvPr>
          <p:cNvSpPr>
            <a:spLocks noGrp="1"/>
          </p:cNvSpPr>
          <p:nvPr>
            <p:ph type="title"/>
          </p:nvPr>
        </p:nvSpPr>
        <p:spPr/>
        <p:txBody>
          <a:bodyPr/>
          <a:lstStyle/>
          <a:p>
            <a:r>
              <a:rPr lang="en-IN" dirty="0"/>
              <a:t>Closing Entries</a:t>
            </a:r>
          </a:p>
        </p:txBody>
      </p:sp>
      <p:sp>
        <p:nvSpPr>
          <p:cNvPr id="17" name="Content Placeholder 5">
            <a:extLst>
              <a:ext uri="{FF2B5EF4-FFF2-40B4-BE49-F238E27FC236}">
                <a16:creationId xmlns:a16="http://schemas.microsoft.com/office/drawing/2014/main" id="{412B703B-2BAC-9A46-B0A3-132E920E66B1}"/>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graphicFrame>
        <p:nvGraphicFramePr>
          <p:cNvPr id="5" name="Picture Placeholder 4">
            <a:extLst>
              <a:ext uri="{FF2B5EF4-FFF2-40B4-BE49-F238E27FC236}">
                <a16:creationId xmlns:a16="http://schemas.microsoft.com/office/drawing/2014/main" id="{71A491AB-55CE-0FEC-52AC-308585BD1E73}"/>
              </a:ext>
            </a:extLst>
          </p:cNvPr>
          <p:cNvGraphicFramePr>
            <a:graphicFrameLocks noGrp="1"/>
          </p:cNvGraphicFramePr>
          <p:nvPr>
            <p:ph type="pic" sz="quarter" idx="17"/>
            <p:extLst>
              <p:ext uri="{D42A27DB-BD31-4B8C-83A1-F6EECF244321}">
                <p14:modId xmlns:p14="http://schemas.microsoft.com/office/powerpoint/2010/main" val="499807189"/>
              </p:ext>
            </p:extLst>
          </p:nvPr>
        </p:nvGraphicFramePr>
        <p:xfrm>
          <a:off x="377969" y="1309567"/>
          <a:ext cx="8251678" cy="5019036"/>
        </p:xfrm>
        <a:graphic>
          <a:graphicData uri="http://schemas.openxmlformats.org/drawingml/2006/table">
            <a:tbl>
              <a:tblPr firstRow="1">
                <a:tableStyleId>{5C22544A-7EE6-4342-B048-85BDC9FD1C3A}</a:tableStyleId>
              </a:tblPr>
              <a:tblGrid>
                <a:gridCol w="1180582">
                  <a:extLst>
                    <a:ext uri="{9D8B030D-6E8A-4147-A177-3AD203B41FA5}">
                      <a16:colId xmlns:a16="http://schemas.microsoft.com/office/drawing/2014/main" val="20000"/>
                    </a:ext>
                  </a:extLst>
                </a:gridCol>
                <a:gridCol w="4628905">
                  <a:extLst>
                    <a:ext uri="{9D8B030D-6E8A-4147-A177-3AD203B41FA5}">
                      <a16:colId xmlns:a16="http://schemas.microsoft.com/office/drawing/2014/main" val="20001"/>
                    </a:ext>
                  </a:extLst>
                </a:gridCol>
                <a:gridCol w="1188809">
                  <a:extLst>
                    <a:ext uri="{9D8B030D-6E8A-4147-A177-3AD203B41FA5}">
                      <a16:colId xmlns:a16="http://schemas.microsoft.com/office/drawing/2014/main" val="20002"/>
                    </a:ext>
                  </a:extLst>
                </a:gridCol>
                <a:gridCol w="1253382">
                  <a:extLst>
                    <a:ext uri="{9D8B030D-6E8A-4147-A177-3AD203B41FA5}">
                      <a16:colId xmlns:a16="http://schemas.microsoft.com/office/drawing/2014/main" val="20003"/>
                    </a:ext>
                  </a:extLst>
                </a:gridCol>
              </a:tblGrid>
              <a:tr h="421785">
                <a:tc>
                  <a:txBody>
                    <a:bodyPr/>
                    <a:lstStyle/>
                    <a:p>
                      <a:pPr algn="l" fontAlgn="b">
                        <a:tabLst>
                          <a:tab pos="973138" algn="r"/>
                        </a:tabLst>
                      </a:pPr>
                      <a:r>
                        <a:rPr lang="en-US" sz="2200" b="0" i="0" u="none" strike="noStrike" baseline="0" dirty="0">
                          <a:solidFill>
                            <a:srgbClr val="000000"/>
                          </a:solidFill>
                          <a:effectLst/>
                          <a:latin typeface="Calibri" panose="020F0502020204030204" pitchFamily="34" charset="0"/>
                        </a:rPr>
                        <a:t> Dec.  31</a:t>
                      </a:r>
                      <a:endParaRPr lang="en-US" sz="2200" b="0" i="0" u="none" strike="noStrike" dirty="0">
                        <a:solidFill>
                          <a:srgbClr val="000000"/>
                        </a:solidFill>
                        <a:effectLst/>
                        <a:latin typeface="Calibri" panose="020F0502020204030204" pitchFamily="34" charset="0"/>
                      </a:endParaRPr>
                    </a:p>
                  </a:txBody>
                  <a:tcPr marL="45720" marT="91440"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200" b="0" dirty="0">
                          <a:solidFill>
                            <a:schemeClr val="tx1"/>
                          </a:solidFill>
                        </a:rPr>
                        <a:t>Sales Revenue</a:t>
                      </a:r>
                    </a:p>
                  </a:txBody>
                  <a:tcPr marR="4233" marT="9144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b="0" kern="1200" dirty="0">
                          <a:solidFill>
                            <a:schemeClr val="tx1"/>
                          </a:solidFill>
                          <a:latin typeface="+mn-lt"/>
                          <a:ea typeface="+mn-ea"/>
                          <a:cs typeface="+mn-cs"/>
                        </a:rPr>
                        <a:t>480,000</a:t>
                      </a:r>
                    </a:p>
                  </a:txBody>
                  <a:tcPr marL="4233" marT="9144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tx1"/>
                        </a:solidFill>
                        <a:latin typeface="+mn-lt"/>
                        <a:ea typeface="+mn-ea"/>
                        <a:cs typeface="+mn-cs"/>
                      </a:endParaRPr>
                    </a:p>
                  </a:txBody>
                  <a:tcPr marL="4233" marT="91440"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35586">
                <a:tc>
                  <a:txBody>
                    <a:bodyPr/>
                    <a:lstStyle/>
                    <a:p>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lvl="1" indent="0"/>
                      <a:r>
                        <a:rPr lang="en-US" sz="2200" dirty="0"/>
                        <a:t>Income Summary</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480,000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5586">
                <a:tc>
                  <a:txBody>
                    <a:bodyPr/>
                    <a:lstStyle/>
                    <a:p>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85800" lvl="2" indent="0"/>
                      <a:r>
                        <a:rPr lang="en-US" sz="2200" b="1" dirty="0">
                          <a:solidFill>
                            <a:srgbClr val="990000"/>
                          </a:solidFill>
                        </a:rPr>
                        <a:t>(Close credit balance accounts)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12167">
                <a:tc>
                  <a:txBody>
                    <a:bodyPr/>
                    <a:lstStyle/>
                    <a:p>
                      <a:pPr algn="r"/>
                      <a:r>
                        <a:rPr lang="en-US" sz="2200" dirty="0"/>
                        <a:t>31</a:t>
                      </a:r>
                    </a:p>
                  </a:txBody>
                  <a:tcPr marR="137160" marT="182880"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r>
                        <a:rPr lang="en-US" sz="2200" kern="1200" dirty="0">
                          <a:solidFill>
                            <a:schemeClr val="dk1"/>
                          </a:solidFill>
                          <a:latin typeface="+mn-lt"/>
                          <a:ea typeface="+mn-ea"/>
                          <a:cs typeface="+mn-cs"/>
                        </a:rPr>
                        <a:t>Income</a:t>
                      </a:r>
                      <a:r>
                        <a:rPr lang="en-US" sz="2200" kern="1200" baseline="0" dirty="0">
                          <a:solidFill>
                            <a:schemeClr val="dk1"/>
                          </a:solidFill>
                          <a:latin typeface="+mn-lt"/>
                          <a:ea typeface="+mn-ea"/>
                          <a:cs typeface="+mn-cs"/>
                        </a:rPr>
                        <a:t> Summary</a:t>
                      </a:r>
                      <a:endParaRPr lang="en-US" sz="2200" kern="1200" dirty="0">
                        <a:solidFill>
                          <a:schemeClr val="dk1"/>
                        </a:solidFill>
                        <a:latin typeface="+mn-lt"/>
                        <a:ea typeface="+mn-ea"/>
                        <a:cs typeface="+mn-cs"/>
                      </a:endParaRPr>
                    </a:p>
                  </a:txBody>
                  <a:tcPr marR="4233" marT="18288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450,000</a:t>
                      </a:r>
                    </a:p>
                  </a:txBody>
                  <a:tcPr marL="4233" marT="18288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182880"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Cost of</a:t>
                      </a:r>
                      <a:r>
                        <a:rPr lang="en-US" sz="2200" kern="1200" baseline="0" dirty="0">
                          <a:solidFill>
                            <a:schemeClr val="dk1"/>
                          </a:solidFill>
                          <a:latin typeface="+mn-lt"/>
                          <a:ea typeface="+mn-ea"/>
                          <a:cs typeface="+mn-cs"/>
                        </a:rPr>
                        <a:t> Goods Sold</a:t>
                      </a:r>
                      <a:endParaRPr lang="en-US" sz="2200" kern="1200" dirty="0">
                        <a:solidFill>
                          <a:schemeClr val="dk1"/>
                        </a:solidFill>
                        <a:latin typeface="+mn-lt"/>
                        <a:ea typeface="+mn-ea"/>
                        <a:cs typeface="+mn-cs"/>
                      </a:endParaRP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316,000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58775" marR="0" lvl="1" indent="0" algn="l"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dk1"/>
                          </a:solidFill>
                          <a:latin typeface="+mn-lt"/>
                          <a:ea typeface="+mn-ea"/>
                          <a:cs typeface="+mn-cs"/>
                        </a:rPr>
                        <a:t>Salaries and Wages Expense</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64,000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Utilities</a:t>
                      </a:r>
                      <a:r>
                        <a:rPr lang="en-US" sz="2200" kern="1200" baseline="0" dirty="0">
                          <a:solidFill>
                            <a:schemeClr val="dk1"/>
                          </a:solidFill>
                          <a:latin typeface="+mn-lt"/>
                          <a:ea typeface="+mn-ea"/>
                          <a:cs typeface="+mn-cs"/>
                        </a:rPr>
                        <a:t> Expense</a:t>
                      </a:r>
                      <a:endParaRPr lang="en-US" sz="2200" kern="1200" dirty="0">
                        <a:solidFill>
                          <a:schemeClr val="dk1"/>
                        </a:solidFill>
                        <a:latin typeface="+mn-lt"/>
                        <a:ea typeface="+mn-ea"/>
                        <a:cs typeface="+mn-cs"/>
                      </a:endParaRP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17,000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Advertising Expense</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16,000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58775" lvl="1" indent="0"/>
                      <a:r>
                        <a:rPr lang="en-US" sz="2200" kern="1200" dirty="0">
                          <a:solidFill>
                            <a:schemeClr val="dk1"/>
                          </a:solidFill>
                          <a:latin typeface="+mn-lt"/>
                          <a:ea typeface="+mn-ea"/>
                          <a:cs typeface="+mn-cs"/>
                        </a:rPr>
                        <a:t>Sales Returns and Allowances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12,000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Sales Discounts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8,000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Depreciation Expense</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8,000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Freight-Out</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7,000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35586">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r>
                        <a:rPr lang="en-US" sz="2200" kern="1200" dirty="0">
                          <a:solidFill>
                            <a:schemeClr val="dk1"/>
                          </a:solidFill>
                          <a:latin typeface="+mn-lt"/>
                          <a:ea typeface="+mn-ea"/>
                          <a:cs typeface="+mn-cs"/>
                        </a:rPr>
                        <a:t>Insurance Expense</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2,000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0">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85800" lvl="2" indent="0"/>
                      <a:r>
                        <a:rPr lang="en-US" sz="2200" b="1" kern="1200" dirty="0">
                          <a:solidFill>
                            <a:srgbClr val="990000"/>
                          </a:solidFill>
                          <a:latin typeface="+mn-lt"/>
                          <a:ea typeface="+mn-ea"/>
                          <a:cs typeface="+mn-cs"/>
                        </a:rPr>
                        <a:t>(Close debit balance accounts)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bl>
          </a:graphicData>
        </a:graphic>
      </p:graphicFrame>
      <p:sp>
        <p:nvSpPr>
          <p:cNvPr id="3" name="Rectangle: Rounded Corners 2">
            <a:extLst>
              <a:ext uri="{FF2B5EF4-FFF2-40B4-BE49-F238E27FC236}">
                <a16:creationId xmlns:a16="http://schemas.microsoft.com/office/drawing/2014/main" id="{1DB4D70E-94EF-5EF1-5F76-0A0A0BFB3014}"/>
              </a:ext>
            </a:extLst>
          </p:cNvPr>
          <p:cNvSpPr/>
          <p:nvPr/>
        </p:nvSpPr>
        <p:spPr>
          <a:xfrm>
            <a:off x="1867301" y="3003082"/>
            <a:ext cx="2704699" cy="2791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035CD10-1243-6501-4776-75782286A675}"/>
              </a:ext>
            </a:extLst>
          </p:cNvPr>
          <p:cNvSpPr/>
          <p:nvPr/>
        </p:nvSpPr>
        <p:spPr>
          <a:xfrm>
            <a:off x="1867301" y="4699003"/>
            <a:ext cx="2704699" cy="2791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0C0CF65-78CB-0E4B-F63A-04BDDD42AC90}"/>
              </a:ext>
            </a:extLst>
          </p:cNvPr>
          <p:cNvSpPr/>
          <p:nvPr/>
        </p:nvSpPr>
        <p:spPr>
          <a:xfrm>
            <a:off x="1867300" y="4321744"/>
            <a:ext cx="3676852" cy="35255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9837DA-1E43-A33D-9EC1-62F32EDF4456}"/>
              </a:ext>
            </a:extLst>
          </p:cNvPr>
          <p:cNvSpPr/>
          <p:nvPr/>
        </p:nvSpPr>
        <p:spPr>
          <a:xfrm>
            <a:off x="1867301" y="5300815"/>
            <a:ext cx="3676852" cy="35255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7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5E549-447C-1331-0AD7-31C607249875}"/>
              </a:ext>
            </a:extLst>
          </p:cNvPr>
          <p:cNvSpPr>
            <a:spLocks noGrp="1"/>
          </p:cNvSpPr>
          <p:nvPr>
            <p:ph type="title"/>
          </p:nvPr>
        </p:nvSpPr>
        <p:spPr/>
        <p:txBody>
          <a:bodyPr/>
          <a:lstStyle/>
          <a:p>
            <a:r>
              <a:rPr lang="en-IN" dirty="0"/>
              <a:t>Operating Cycles</a:t>
            </a:r>
          </a:p>
        </p:txBody>
      </p:sp>
      <p:pic>
        <p:nvPicPr>
          <p:cNvPr id="6" name="Picture 5" descr="An illustration shows the operating cycle of a Service Company. A Service Company performs services, depicted by a mechanic servicing an automobile, enters in Accounts Receivable, requests payment, and receives payment via mail, depicted by currency notes stacked in an envelope.">
            <a:extLst>
              <a:ext uri="{FF2B5EF4-FFF2-40B4-BE49-F238E27FC236}">
                <a16:creationId xmlns:a16="http://schemas.microsoft.com/office/drawing/2014/main" id="{C5325BD6-6686-D62C-9641-CFD2FDF1A4E9}"/>
              </a:ext>
            </a:extLst>
          </p:cNvPr>
          <p:cNvPicPr>
            <a:picLocks noChangeAspect="1"/>
          </p:cNvPicPr>
          <p:nvPr/>
        </p:nvPicPr>
        <p:blipFill>
          <a:blip r:embed="rId3"/>
          <a:stretch>
            <a:fillRect/>
          </a:stretch>
        </p:blipFill>
        <p:spPr>
          <a:xfrm>
            <a:off x="3592891" y="1211680"/>
            <a:ext cx="5456913" cy="2045945"/>
          </a:xfrm>
          <a:prstGeom prst="rect">
            <a:avLst/>
          </a:prstGeom>
        </p:spPr>
      </p:pic>
      <p:pic>
        <p:nvPicPr>
          <p:cNvPr id="7" name="Picture 6" descr="An illustration shows the Operating cycle of a Merchandising Company. A Merchandising Company buys Inventory with Cash, depicted by a delivery truck loading merchandise, sells the Inventory that is illustrated with two televisions on a shelf offered for sale, enters into Accounts Receivable, requests and receives Cash via mail, depicted by currency notes stacked in an envelope.">
            <a:extLst>
              <a:ext uri="{FF2B5EF4-FFF2-40B4-BE49-F238E27FC236}">
                <a16:creationId xmlns:a16="http://schemas.microsoft.com/office/drawing/2014/main" id="{8B111400-29C5-6410-4350-890342EAB578}"/>
              </a:ext>
            </a:extLst>
          </p:cNvPr>
          <p:cNvPicPr>
            <a:picLocks noChangeAspect="1"/>
          </p:cNvPicPr>
          <p:nvPr/>
        </p:nvPicPr>
        <p:blipFill>
          <a:blip r:embed="rId4"/>
          <a:stretch>
            <a:fillRect/>
          </a:stretch>
        </p:blipFill>
        <p:spPr>
          <a:xfrm>
            <a:off x="3592891" y="3273454"/>
            <a:ext cx="5456913" cy="2254082"/>
          </a:xfrm>
          <a:prstGeom prst="rect">
            <a:avLst/>
          </a:prstGeom>
        </p:spPr>
      </p:pic>
      <p:sp>
        <p:nvSpPr>
          <p:cNvPr id="3" name="Content Placeholder 2">
            <a:extLst>
              <a:ext uri="{FF2B5EF4-FFF2-40B4-BE49-F238E27FC236}">
                <a16:creationId xmlns:a16="http://schemas.microsoft.com/office/drawing/2014/main" id="{41F30451-92AB-A244-3A2D-81D3ECCA6DE9}"/>
              </a:ext>
            </a:extLst>
          </p:cNvPr>
          <p:cNvSpPr>
            <a:spLocks noGrp="1"/>
          </p:cNvSpPr>
          <p:nvPr>
            <p:ph sz="quarter" idx="12"/>
          </p:nvPr>
        </p:nvSpPr>
        <p:spPr>
          <a:xfrm>
            <a:off x="513862" y="5605491"/>
            <a:ext cx="8115301" cy="701911"/>
          </a:xfrm>
        </p:spPr>
        <p:txBody>
          <a:bodyPr>
            <a:normAutofit/>
          </a:bodyPr>
          <a:lstStyle/>
          <a:p>
            <a:pPr marL="0" indent="0">
              <a:buNone/>
            </a:pPr>
            <a:r>
              <a:rPr lang="en-CA" sz="2000" b="1" dirty="0"/>
              <a:t>Illustration 5.2-3: </a:t>
            </a:r>
            <a:r>
              <a:rPr lang="en-CA" sz="2000" dirty="0"/>
              <a:t>Operating cycle for a service company </a:t>
            </a:r>
            <a:r>
              <a:rPr lang="en-CA" sz="2000" b="1" dirty="0"/>
              <a:t>(2) </a:t>
            </a:r>
            <a:r>
              <a:rPr lang="en-CA" sz="2000" dirty="0"/>
              <a:t>and Operating cycle for a merchandising company</a:t>
            </a:r>
            <a:r>
              <a:rPr lang="en-CA" sz="2000" b="1" dirty="0"/>
              <a:t> (3)</a:t>
            </a:r>
          </a:p>
        </p:txBody>
      </p:sp>
      <p:sp>
        <p:nvSpPr>
          <p:cNvPr id="17" name="Content Placeholder 5">
            <a:extLst>
              <a:ext uri="{FF2B5EF4-FFF2-40B4-BE49-F238E27FC236}">
                <a16:creationId xmlns:a16="http://schemas.microsoft.com/office/drawing/2014/main" id="{4FC38439-8344-1F51-DE2B-561E4CC333EF}"/>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5" name="TextBox 4">
            <a:extLst>
              <a:ext uri="{FF2B5EF4-FFF2-40B4-BE49-F238E27FC236}">
                <a16:creationId xmlns:a16="http://schemas.microsoft.com/office/drawing/2014/main" id="{BD1423C1-89AA-3A43-E6B9-3645BE268B3C}"/>
              </a:ext>
            </a:extLst>
          </p:cNvPr>
          <p:cNvSpPr txBox="1"/>
          <p:nvPr/>
        </p:nvSpPr>
        <p:spPr>
          <a:xfrm>
            <a:off x="717082" y="4263116"/>
            <a:ext cx="2459255" cy="369332"/>
          </a:xfrm>
          <a:prstGeom prst="rect">
            <a:avLst/>
          </a:prstGeom>
          <a:noFill/>
        </p:spPr>
        <p:txBody>
          <a:bodyPr wrap="square">
            <a:spAutoFit/>
          </a:bodyPr>
          <a:lstStyle/>
          <a:p>
            <a:r>
              <a:rPr lang="en-US" altLang="zh-CN" dirty="0"/>
              <a:t>Sam’s club</a:t>
            </a:r>
            <a:endParaRPr lang="en-US" dirty="0"/>
          </a:p>
        </p:txBody>
      </p:sp>
      <p:sp>
        <p:nvSpPr>
          <p:cNvPr id="8" name="TextBox 7">
            <a:extLst>
              <a:ext uri="{FF2B5EF4-FFF2-40B4-BE49-F238E27FC236}">
                <a16:creationId xmlns:a16="http://schemas.microsoft.com/office/drawing/2014/main" id="{1DABC468-5475-9A1E-F811-E680C673FA88}"/>
              </a:ext>
            </a:extLst>
          </p:cNvPr>
          <p:cNvSpPr txBox="1"/>
          <p:nvPr/>
        </p:nvSpPr>
        <p:spPr>
          <a:xfrm>
            <a:off x="717081" y="1865320"/>
            <a:ext cx="2459255" cy="369332"/>
          </a:xfrm>
          <a:prstGeom prst="rect">
            <a:avLst/>
          </a:prstGeom>
          <a:noFill/>
        </p:spPr>
        <p:txBody>
          <a:bodyPr wrap="square">
            <a:spAutoFit/>
          </a:bodyPr>
          <a:lstStyle/>
          <a:p>
            <a:r>
              <a:rPr lang="en-US" altLang="zh-CN" dirty="0"/>
              <a:t>Airlines</a:t>
            </a:r>
            <a:endParaRPr lang="en-US" dirty="0"/>
          </a:p>
        </p:txBody>
      </p:sp>
    </p:spTree>
    <p:extLst>
      <p:ext uri="{BB962C8B-B14F-4D97-AF65-F5344CB8AC3E}">
        <p14:creationId xmlns:p14="http://schemas.microsoft.com/office/powerpoint/2010/main" val="333729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3833-6D95-1E8D-6824-B3A4194E7567}"/>
              </a:ext>
            </a:extLst>
          </p:cNvPr>
          <p:cNvSpPr>
            <a:spLocks noGrp="1"/>
          </p:cNvSpPr>
          <p:nvPr>
            <p:ph type="title"/>
          </p:nvPr>
        </p:nvSpPr>
        <p:spPr/>
        <p:txBody>
          <a:bodyPr/>
          <a:lstStyle/>
          <a:p>
            <a:r>
              <a:rPr lang="en-IN" dirty="0"/>
              <a:t>Closing Entries Continued</a:t>
            </a:r>
          </a:p>
        </p:txBody>
      </p:sp>
      <p:sp>
        <p:nvSpPr>
          <p:cNvPr id="18" name="Content Placeholder 5">
            <a:extLst>
              <a:ext uri="{FF2B5EF4-FFF2-40B4-BE49-F238E27FC236}">
                <a16:creationId xmlns:a16="http://schemas.microsoft.com/office/drawing/2014/main" id="{B987798C-9483-3487-BCFB-823B0CFF9E28}"/>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graphicFrame>
        <p:nvGraphicFramePr>
          <p:cNvPr id="5" name="Picture Placeholder 4">
            <a:extLst>
              <a:ext uri="{FF2B5EF4-FFF2-40B4-BE49-F238E27FC236}">
                <a16:creationId xmlns:a16="http://schemas.microsoft.com/office/drawing/2014/main" id="{A4B810A0-AE60-F6C2-E0C8-6C5783DC75D0}"/>
              </a:ext>
            </a:extLst>
          </p:cNvPr>
          <p:cNvGraphicFramePr>
            <a:graphicFrameLocks noGrp="1"/>
          </p:cNvGraphicFramePr>
          <p:nvPr>
            <p:ph type="pic" sz="quarter" idx="17"/>
            <p:extLst>
              <p:ext uri="{D42A27DB-BD31-4B8C-83A1-F6EECF244321}">
                <p14:modId xmlns:p14="http://schemas.microsoft.com/office/powerpoint/2010/main" val="1363635841"/>
              </p:ext>
            </p:extLst>
          </p:nvPr>
        </p:nvGraphicFramePr>
        <p:xfrm>
          <a:off x="497652" y="1309567"/>
          <a:ext cx="8132002" cy="3221565"/>
        </p:xfrm>
        <a:graphic>
          <a:graphicData uri="http://schemas.openxmlformats.org/drawingml/2006/table">
            <a:tbl>
              <a:tblPr firstRow="1">
                <a:tableStyleId>{5C22544A-7EE6-4342-B048-85BDC9FD1C3A}</a:tableStyleId>
              </a:tblPr>
              <a:tblGrid>
                <a:gridCol w="1103642">
                  <a:extLst>
                    <a:ext uri="{9D8B030D-6E8A-4147-A177-3AD203B41FA5}">
                      <a16:colId xmlns:a16="http://schemas.microsoft.com/office/drawing/2014/main" val="20000"/>
                    </a:ext>
                  </a:extLst>
                </a:gridCol>
                <a:gridCol w="4601107">
                  <a:extLst>
                    <a:ext uri="{9D8B030D-6E8A-4147-A177-3AD203B41FA5}">
                      <a16:colId xmlns:a16="http://schemas.microsoft.com/office/drawing/2014/main" val="20001"/>
                    </a:ext>
                  </a:extLst>
                </a:gridCol>
                <a:gridCol w="1169198">
                  <a:extLst>
                    <a:ext uri="{9D8B030D-6E8A-4147-A177-3AD203B41FA5}">
                      <a16:colId xmlns:a16="http://schemas.microsoft.com/office/drawing/2014/main" val="20002"/>
                    </a:ext>
                  </a:extLst>
                </a:gridCol>
                <a:gridCol w="1258055">
                  <a:extLst>
                    <a:ext uri="{9D8B030D-6E8A-4147-A177-3AD203B41FA5}">
                      <a16:colId xmlns:a16="http://schemas.microsoft.com/office/drawing/2014/main" val="20003"/>
                    </a:ext>
                  </a:extLst>
                </a:gridCol>
              </a:tblGrid>
              <a:tr h="364490">
                <a:tc>
                  <a:txBody>
                    <a:bodyPr/>
                    <a:lstStyle/>
                    <a:p>
                      <a:pPr algn="l" fontAlgn="b"/>
                      <a:endParaRPr lang="en-US" sz="2200" b="0" i="0" u="none" strike="noStrike" baseline="0" dirty="0">
                        <a:solidFill>
                          <a:srgbClr val="000000"/>
                        </a:solidFill>
                        <a:effectLst/>
                        <a:latin typeface="Calibri" panose="020F0502020204030204" pitchFamily="34" charset="0"/>
                      </a:endParaRPr>
                    </a:p>
                    <a:p>
                      <a:pPr algn="l" fontAlgn="b"/>
                      <a:r>
                        <a:rPr lang="en-US" sz="2200" b="0" i="0" u="none" strike="noStrike" baseline="0" dirty="0">
                          <a:solidFill>
                            <a:srgbClr val="000000"/>
                          </a:solidFill>
                          <a:effectLst/>
                          <a:latin typeface="Calibri" panose="020F0502020204030204" pitchFamily="34" charset="0"/>
                        </a:rPr>
                        <a:t>Dec.  31</a:t>
                      </a:r>
                      <a:endParaRPr lang="en-US" sz="2200" b="0" i="0" u="none" strike="noStrike" dirty="0">
                        <a:solidFill>
                          <a:srgbClr val="000000"/>
                        </a:solidFill>
                        <a:effectLst/>
                        <a:latin typeface="Calibri" panose="020F0502020204030204" pitchFamily="34" charset="0"/>
                      </a:endParaRPr>
                    </a:p>
                  </a:txBody>
                  <a:tcPr marL="45720"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200" b="0" dirty="0">
                          <a:solidFill>
                            <a:schemeClr val="tx1"/>
                          </a:solidFill>
                        </a:rPr>
                        <a:t>Income Summary</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b="0" kern="1200" dirty="0">
                          <a:solidFill>
                            <a:schemeClr val="tx1"/>
                          </a:solidFill>
                          <a:latin typeface="+mn-lt"/>
                          <a:ea typeface="+mn-ea"/>
                          <a:cs typeface="+mn-cs"/>
                        </a:rPr>
                        <a:t>30,000</a:t>
                      </a: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tx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82245">
                <a:tc>
                  <a:txBody>
                    <a:bodyPr/>
                    <a:lstStyle/>
                    <a:p>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lvl="1" indent="0"/>
                      <a:r>
                        <a:rPr lang="en-US" sz="2200" dirty="0"/>
                        <a:t>Retained Earnings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30,000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245">
                <a:tc>
                  <a:txBody>
                    <a:bodyPr/>
                    <a:lstStyle/>
                    <a:p>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lvl="2" indent="0"/>
                      <a:r>
                        <a:rPr lang="en-US" sz="2200" b="1" dirty="0">
                          <a:solidFill>
                            <a:srgbClr val="990000"/>
                          </a:solidFill>
                        </a:rPr>
                        <a:t>(</a:t>
                      </a:r>
                      <a:r>
                        <a:rPr lang="en-GB" sz="2200" b="1" dirty="0">
                          <a:solidFill>
                            <a:srgbClr val="990000"/>
                          </a:solidFill>
                        </a:rPr>
                        <a:t>To close net income to retained earnings</a:t>
                      </a:r>
                      <a:r>
                        <a:rPr lang="en-US" sz="2200" b="1" dirty="0">
                          <a:solidFill>
                            <a:srgbClr val="990000"/>
                          </a:solidFill>
                        </a:rPr>
                        <a:t>)</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0">
                <a:tc>
                  <a:txBody>
                    <a:bodyPr/>
                    <a:lstStyle/>
                    <a:p>
                      <a:pPr algn="r"/>
                      <a:r>
                        <a:rPr lang="en-US" sz="2200" dirty="0"/>
                        <a:t>31</a:t>
                      </a:r>
                    </a:p>
                  </a:txBody>
                  <a:tcPr marL="4233" marR="137160" marT="182880"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r>
                        <a:rPr lang="en-US" sz="2200" kern="1200" dirty="0">
                          <a:solidFill>
                            <a:schemeClr val="dk1"/>
                          </a:solidFill>
                          <a:latin typeface="+mn-lt"/>
                          <a:ea typeface="+mn-ea"/>
                          <a:cs typeface="+mn-cs"/>
                        </a:rPr>
                        <a:t>Retained Earnings</a:t>
                      </a:r>
                    </a:p>
                  </a:txBody>
                  <a:tcPr marR="4233" marT="18288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15,000</a:t>
                      </a:r>
                    </a:p>
                  </a:txBody>
                  <a:tcPr marL="4233" marT="182880"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182880"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82245">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lvl="1" indent="0"/>
                      <a:r>
                        <a:rPr lang="en-US" sz="2200" kern="1200" dirty="0">
                          <a:solidFill>
                            <a:schemeClr val="dk1"/>
                          </a:solidFill>
                          <a:latin typeface="+mn-lt"/>
                          <a:ea typeface="+mn-ea"/>
                          <a:cs typeface="+mn-cs"/>
                        </a:rPr>
                        <a:t>Dividends</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200" kern="1200" dirty="0">
                          <a:solidFill>
                            <a:schemeClr val="dk1"/>
                          </a:solidFill>
                          <a:latin typeface="+mn-lt"/>
                          <a:ea typeface="+mn-ea"/>
                          <a:cs typeface="+mn-cs"/>
                        </a:rPr>
                        <a:t>15,000</a:t>
                      </a: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82245">
                <a:tc>
                  <a:txBody>
                    <a:bodyPr/>
                    <a:lstStyle/>
                    <a:p>
                      <a:pPr algn="r"/>
                      <a:endParaRPr lang="en-US" sz="2200" dirty="0"/>
                    </a:p>
                  </a:txBody>
                  <a:tcPr marL="4233" marT="4233" marB="0" anchor="b">
                    <a:lnL w="1905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85800" lvl="2" indent="0"/>
                      <a:r>
                        <a:rPr lang="en-US" sz="2200" b="1" kern="1200" dirty="0">
                          <a:solidFill>
                            <a:srgbClr val="990000"/>
                          </a:solidFill>
                          <a:latin typeface="+mn-lt"/>
                          <a:ea typeface="+mn-ea"/>
                          <a:cs typeface="+mn-cs"/>
                        </a:rPr>
                        <a:t>(</a:t>
                      </a:r>
                      <a:r>
                        <a:rPr lang="en-GB" sz="2200" b="1" kern="1200" dirty="0">
                          <a:solidFill>
                            <a:srgbClr val="990000"/>
                          </a:solidFill>
                          <a:latin typeface="+mn-lt"/>
                          <a:ea typeface="+mn-ea"/>
                          <a:cs typeface="+mn-cs"/>
                        </a:rPr>
                        <a:t>To close dividends to </a:t>
                      </a:r>
                      <a:r>
                        <a:rPr lang="en-GB" sz="2200" b="1" dirty="0">
                          <a:solidFill>
                            <a:srgbClr val="990000"/>
                          </a:solidFill>
                        </a:rPr>
                        <a:t>retained earnings</a:t>
                      </a:r>
                      <a:r>
                        <a:rPr lang="en-US" sz="2200" b="1" kern="1200" dirty="0">
                          <a:solidFill>
                            <a:srgbClr val="990000"/>
                          </a:solidFill>
                          <a:latin typeface="+mn-lt"/>
                          <a:ea typeface="+mn-ea"/>
                          <a:cs typeface="+mn-cs"/>
                        </a:rPr>
                        <a:t>)</a:t>
                      </a:r>
                    </a:p>
                  </a:txBody>
                  <a:tcPr marR="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2200" kern="1200" dirty="0">
                        <a:solidFill>
                          <a:schemeClr val="dk1"/>
                        </a:solidFill>
                        <a:latin typeface="+mn-lt"/>
                        <a:ea typeface="+mn-ea"/>
                        <a:cs typeface="+mn-cs"/>
                      </a:endParaRPr>
                    </a:p>
                  </a:txBody>
                  <a:tcPr marL="4233" marT="4233" marB="0" anchor="b">
                    <a:lnL w="28575"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7825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9EE1-BE7E-817F-E46D-4C8D4F1BDD82}"/>
              </a:ext>
            </a:extLst>
          </p:cNvPr>
          <p:cNvSpPr>
            <a:spLocks noGrp="1"/>
          </p:cNvSpPr>
          <p:nvPr>
            <p:ph type="title"/>
          </p:nvPr>
        </p:nvSpPr>
        <p:spPr/>
        <p:txBody>
          <a:bodyPr/>
          <a:lstStyle/>
          <a:p>
            <a:r>
              <a:rPr lang="en-IN" dirty="0"/>
              <a:t>Summary of Merchandising Entries</a:t>
            </a:r>
          </a:p>
        </p:txBody>
      </p:sp>
      <p:pic>
        <p:nvPicPr>
          <p:cNvPr id="23" name="Picture Placeholder 11" descr="A table summarizes entries of a merchandising company for the first section. The section is divided into four columns, with column headings marked from left to right as: Transactions; Daily recurring entries; Debit; and Credit. The details of entries are as follows: Under Sales transactions, the entries are: For selling merchandise to customers, Cash or Accounts Receivable and Cost of Goods Sold are recorded as debits while Sales Revenues and Inventory are recorded as credits. For granting sales returns or allowances to customers, Sales Returns and Allowances, and Inventory are recorded as debits while Cash or Accounts Receivable and Cost of Goods Sold are recorded as credits. For paying freight costs on sales; F O B destination, Freight-Out is recorded as debit while Cash is recorded as credit. For receiving payment from customer within discount period, Cash and Sales Discounts are recorded as debits while Accounts Receivable is recorded as credit. Under Purchase transactions, the various entries are: For Purchasing merchandise for resale, Inventory is recorded as debit while Cash or Accounts Payable is recorded as credit. For paying freight costs on merchandise purchased; F O B shipping point, Inventory is recorded as debit while Cash is recorded as credit. For receiving purchase returns or allowances from suppliers, Cash or Accounts Payable is recorded as debit while Inventory is recorded as credit. For paying suppliers within the discount period, Accounts Payable is recorded as debit while Inventory and Cash are recorded as credit.">
            <a:extLst>
              <a:ext uri="{FF2B5EF4-FFF2-40B4-BE49-F238E27FC236}">
                <a16:creationId xmlns:a16="http://schemas.microsoft.com/office/drawing/2014/main" id="{D63509A9-CC78-2589-C1FC-5A7C1B35C02D}"/>
              </a:ext>
            </a:extLst>
          </p:cNvPr>
          <p:cNvPicPr>
            <a:picLocks noGrp="1" noChangeAspect="1"/>
          </p:cNvPicPr>
          <p:nvPr>
            <p:ph type="pic" sz="quarter" idx="17"/>
          </p:nvPr>
        </p:nvPicPr>
        <p:blipFill>
          <a:blip r:embed="rId2"/>
          <a:stretch>
            <a:fillRect/>
          </a:stretch>
        </p:blipFill>
        <p:spPr>
          <a:xfrm>
            <a:off x="585399" y="1155377"/>
            <a:ext cx="7973203" cy="4809686"/>
          </a:xfrm>
          <a:prstGeom prst="rect">
            <a:avLst/>
          </a:prstGeom>
        </p:spPr>
      </p:pic>
      <p:sp>
        <p:nvSpPr>
          <p:cNvPr id="3" name="Content Placeholder 2">
            <a:extLst>
              <a:ext uri="{FF2B5EF4-FFF2-40B4-BE49-F238E27FC236}">
                <a16:creationId xmlns:a16="http://schemas.microsoft.com/office/drawing/2014/main" id="{0F6B90F6-1427-5921-B1AB-FCF977B6E9BE}"/>
              </a:ext>
            </a:extLst>
          </p:cNvPr>
          <p:cNvSpPr>
            <a:spLocks noGrp="1"/>
          </p:cNvSpPr>
          <p:nvPr>
            <p:ph sz="quarter" idx="12"/>
          </p:nvPr>
        </p:nvSpPr>
        <p:spPr>
          <a:xfrm>
            <a:off x="619124" y="5954461"/>
            <a:ext cx="8115301" cy="420752"/>
          </a:xfrm>
        </p:spPr>
        <p:txBody>
          <a:bodyPr>
            <a:normAutofit/>
          </a:bodyPr>
          <a:lstStyle/>
          <a:p>
            <a:pPr marL="0" indent="0">
              <a:buNone/>
            </a:pPr>
            <a:r>
              <a:rPr lang="en-CA" sz="2000" b="1" dirty="0"/>
              <a:t>Illustration 5.8 (Partial): </a:t>
            </a:r>
            <a:r>
              <a:rPr lang="en-US" sz="2000" dirty="0"/>
              <a:t>Daily recurring and adjusting and closing entries</a:t>
            </a:r>
            <a:endParaRPr lang="en-CA" sz="2000" dirty="0"/>
          </a:p>
        </p:txBody>
      </p:sp>
      <p:sp>
        <p:nvSpPr>
          <p:cNvPr id="24" name="Content Placeholder 5">
            <a:extLst>
              <a:ext uri="{FF2B5EF4-FFF2-40B4-BE49-F238E27FC236}">
                <a16:creationId xmlns:a16="http://schemas.microsoft.com/office/drawing/2014/main" id="{90213CA0-E21B-656E-D005-A8082E3B9077}"/>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46763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9EE1-BE7E-817F-E46D-4C8D4F1BDD82}"/>
              </a:ext>
            </a:extLst>
          </p:cNvPr>
          <p:cNvSpPr>
            <a:spLocks noGrp="1"/>
          </p:cNvSpPr>
          <p:nvPr>
            <p:ph type="title"/>
          </p:nvPr>
        </p:nvSpPr>
        <p:spPr>
          <a:xfrm>
            <a:off x="514353" y="460254"/>
            <a:ext cx="8115301" cy="1180009"/>
          </a:xfrm>
        </p:spPr>
        <p:txBody>
          <a:bodyPr>
            <a:noAutofit/>
          </a:bodyPr>
          <a:lstStyle/>
          <a:p>
            <a:r>
              <a:rPr lang="en-US" dirty="0"/>
              <a:t>Summary of Merchandising Entries - Events</a:t>
            </a:r>
            <a:endParaRPr lang="en-IN" dirty="0"/>
          </a:p>
        </p:txBody>
      </p:sp>
      <p:pic>
        <p:nvPicPr>
          <p:cNvPr id="16" name="Picture Placeholder 7" descr="A continuation of the previous table summarizes entries of a merchandising company for the second section. The section shows adjusting and closing entries divided into four columns, with column headings marked from left to right as: Events; Adjusting and Closing entries; Debit; and Credit. The adjusting entries are as follows: For adjust because book amount is higher than the inventory amount determined to be on hand, Cost of Goods Sold is recorded as debit while Inventory is recorded as credit. The closing entries are as follows: For closing temporary accounts with credit balances, Sales Revenue is recorded as debit while Income Summary is recorded as credit. For closing temporary account with debit balances, Income Summary is recorded as debit while Sales Returns and Allowances, Sales Discounts, Cost of Goods Sold, Freight-Out and Expenses are recorded as credit.">
            <a:extLst>
              <a:ext uri="{FF2B5EF4-FFF2-40B4-BE49-F238E27FC236}">
                <a16:creationId xmlns:a16="http://schemas.microsoft.com/office/drawing/2014/main" id="{CFE917F5-5F45-53D1-975E-0D900B78E7D6}"/>
              </a:ext>
            </a:extLst>
          </p:cNvPr>
          <p:cNvPicPr>
            <a:picLocks noGrp="1" noChangeAspect="1"/>
          </p:cNvPicPr>
          <p:nvPr>
            <p:ph type="pic" sz="quarter" idx="17"/>
          </p:nvPr>
        </p:nvPicPr>
        <p:blipFill>
          <a:blip r:embed="rId2"/>
          <a:stretch>
            <a:fillRect/>
          </a:stretch>
        </p:blipFill>
        <p:spPr>
          <a:xfrm>
            <a:off x="266099" y="2019336"/>
            <a:ext cx="8611802" cy="3172268"/>
          </a:xfrm>
          <a:prstGeom prst="rect">
            <a:avLst/>
          </a:prstGeom>
        </p:spPr>
      </p:pic>
      <p:sp>
        <p:nvSpPr>
          <p:cNvPr id="3" name="Content Placeholder 2">
            <a:extLst>
              <a:ext uri="{FF2B5EF4-FFF2-40B4-BE49-F238E27FC236}">
                <a16:creationId xmlns:a16="http://schemas.microsoft.com/office/drawing/2014/main" id="{0F6B90F6-1427-5921-B1AB-FCF977B6E9BE}"/>
              </a:ext>
            </a:extLst>
          </p:cNvPr>
          <p:cNvSpPr>
            <a:spLocks noGrp="1"/>
          </p:cNvSpPr>
          <p:nvPr>
            <p:ph sz="quarter" idx="12"/>
          </p:nvPr>
        </p:nvSpPr>
        <p:spPr>
          <a:xfrm>
            <a:off x="513862" y="5964604"/>
            <a:ext cx="8115301" cy="433776"/>
          </a:xfrm>
        </p:spPr>
        <p:txBody>
          <a:bodyPr>
            <a:normAutofit/>
          </a:bodyPr>
          <a:lstStyle/>
          <a:p>
            <a:pPr marL="0" indent="0">
              <a:buNone/>
            </a:pPr>
            <a:r>
              <a:rPr lang="en-CA" sz="2000" b="1" dirty="0"/>
              <a:t>Illustration 5.8 (Partial): </a:t>
            </a:r>
            <a:r>
              <a:rPr lang="en-US" sz="2000" dirty="0"/>
              <a:t>Daily recurring and adjusting and closing entries</a:t>
            </a:r>
            <a:endParaRPr lang="en-CA" sz="2000" dirty="0"/>
          </a:p>
        </p:txBody>
      </p:sp>
      <p:sp>
        <p:nvSpPr>
          <p:cNvPr id="17" name="Content Placeholder 5">
            <a:extLst>
              <a:ext uri="{FF2B5EF4-FFF2-40B4-BE49-F238E27FC236}">
                <a16:creationId xmlns:a16="http://schemas.microsoft.com/office/drawing/2014/main" id="{7C8961DA-DC9F-3F59-89D9-A6D0660A5EA7}"/>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54002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6621F51-ED03-B64B-A8BD-AEE044784770}"/>
              </a:ext>
            </a:extLst>
          </p:cNvPr>
          <p:cNvSpPr>
            <a:spLocks noGrp="1"/>
          </p:cNvSpPr>
          <p:nvPr>
            <p:ph type="title"/>
          </p:nvPr>
        </p:nvSpPr>
        <p:spPr/>
        <p:txBody>
          <a:bodyPr/>
          <a:lstStyle/>
          <a:p>
            <a:r>
              <a:rPr lang="en-US" dirty="0"/>
              <a:t>DO IT! 4: Closing Entries</a:t>
            </a:r>
            <a:endParaRPr lang="en-IN" dirty="0"/>
          </a:p>
        </p:txBody>
      </p:sp>
      <p:sp>
        <p:nvSpPr>
          <p:cNvPr id="12" name="Content Placeholder 11">
            <a:extLst>
              <a:ext uri="{FF2B5EF4-FFF2-40B4-BE49-F238E27FC236}">
                <a16:creationId xmlns:a16="http://schemas.microsoft.com/office/drawing/2014/main" id="{5D919226-441A-F99B-CD83-2DE1E0C6C29E}"/>
              </a:ext>
            </a:extLst>
          </p:cNvPr>
          <p:cNvSpPr>
            <a:spLocks noGrp="1"/>
          </p:cNvSpPr>
          <p:nvPr>
            <p:ph sz="quarter" idx="10"/>
          </p:nvPr>
        </p:nvSpPr>
        <p:spPr>
          <a:xfrm>
            <a:off x="514350" y="1679575"/>
            <a:ext cx="8115300" cy="3222363"/>
          </a:xfrm>
        </p:spPr>
        <p:txBody>
          <a:bodyPr>
            <a:noAutofit/>
          </a:bodyPr>
          <a:lstStyle/>
          <a:p>
            <a:pPr marL="0" indent="0">
              <a:lnSpc>
                <a:spcPct val="100000"/>
              </a:lnSpc>
              <a:spcBef>
                <a:spcPts val="624"/>
              </a:spcBef>
              <a:buNone/>
            </a:pPr>
            <a:r>
              <a:rPr lang="en-US" dirty="0"/>
              <a:t>The trial balance of Celine’s Sports Wear Shop at December 31 shows Inventory €25,000, Sales Revenue €162,400, Sales Returns and Allowances €4,800, Sales Discounts €3,600, Cost of Goods Sold €110,000, Rent Revenue €6,000, Freight-Out €1,800, Rent Expense €8,800, and Salaries and Wages Expense €22,000. Prepare the closing entries for the above accounts.</a:t>
            </a:r>
          </a:p>
        </p:txBody>
      </p:sp>
      <p:sp>
        <p:nvSpPr>
          <p:cNvPr id="13" name="Content Placeholder 5">
            <a:extLst>
              <a:ext uri="{FF2B5EF4-FFF2-40B4-BE49-F238E27FC236}">
                <a16:creationId xmlns:a16="http://schemas.microsoft.com/office/drawing/2014/main" id="{A6D4D06C-5B45-6B13-0ACD-949947572064}"/>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538137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1D77-B8CF-FA37-0CB3-CB2478EEA5FA}"/>
              </a:ext>
            </a:extLst>
          </p:cNvPr>
          <p:cNvSpPr>
            <a:spLocks noGrp="1"/>
          </p:cNvSpPr>
          <p:nvPr>
            <p:ph type="title"/>
          </p:nvPr>
        </p:nvSpPr>
        <p:spPr>
          <a:xfrm>
            <a:off x="513862" y="461918"/>
            <a:ext cx="8115302" cy="782425"/>
          </a:xfrm>
        </p:spPr>
        <p:txBody>
          <a:bodyPr>
            <a:noAutofit/>
          </a:bodyPr>
          <a:lstStyle/>
          <a:p>
            <a:r>
              <a:rPr lang="en-US" dirty="0"/>
              <a:t>DO IT! 4: Closing Entries – Solution</a:t>
            </a:r>
            <a:endParaRPr lang="en-IN" dirty="0"/>
          </a:p>
        </p:txBody>
      </p:sp>
      <p:sp>
        <p:nvSpPr>
          <p:cNvPr id="29" name="Content Placeholder 5">
            <a:extLst>
              <a:ext uri="{FF2B5EF4-FFF2-40B4-BE49-F238E27FC236}">
                <a16:creationId xmlns:a16="http://schemas.microsoft.com/office/drawing/2014/main" id="{1A0A039A-ED57-2CD1-E9B6-D7801287EF5C}"/>
              </a:ext>
            </a:extLst>
          </p:cNvPr>
          <p:cNvSpPr txBox="1">
            <a:spLocks noGrp="1"/>
          </p:cNvSpPr>
          <p:nvPr>
            <p:ph sz="quarter" idx="10"/>
          </p:nvPr>
        </p:nvSpPr>
        <p:spPr>
          <a:xfrm>
            <a:off x="514350" y="1585305"/>
            <a:ext cx="1239036" cy="452432"/>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600" dirty="0">
                <a:latin typeface="Calibri" panose="020F0502020204030204" pitchFamily="34" charset="0"/>
              </a:rPr>
              <a:t>Dec. 31</a:t>
            </a:r>
          </a:p>
        </p:txBody>
      </p:sp>
      <p:sp>
        <p:nvSpPr>
          <p:cNvPr id="30" name="Content Placeholder 6">
            <a:extLst>
              <a:ext uri="{FF2B5EF4-FFF2-40B4-BE49-F238E27FC236}">
                <a16:creationId xmlns:a16="http://schemas.microsoft.com/office/drawing/2014/main" id="{AF9A3396-9585-4B94-9B08-A003C2B92FE5}"/>
              </a:ext>
            </a:extLst>
          </p:cNvPr>
          <p:cNvSpPr txBox="1">
            <a:spLocks noGrp="1"/>
          </p:cNvSpPr>
          <p:nvPr>
            <p:ph sz="quarter" idx="11"/>
          </p:nvPr>
        </p:nvSpPr>
        <p:spPr>
          <a:xfrm>
            <a:off x="1626226" y="1592305"/>
            <a:ext cx="7239084" cy="1429109"/>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tabLst>
                <a:tab pos="4303713" algn="l"/>
              </a:tabLst>
            </a:pPr>
            <a:r>
              <a:rPr lang="en-US" sz="2600" dirty="0">
                <a:latin typeface="Calibri" panose="020F0502020204030204" pitchFamily="34" charset="0"/>
              </a:rPr>
              <a:t>Sales Revenue	162,400</a:t>
            </a:r>
          </a:p>
          <a:p>
            <a:pPr>
              <a:tabLst>
                <a:tab pos="4665663" algn="l"/>
                <a:tab pos="6099175" algn="l"/>
              </a:tabLst>
            </a:pPr>
            <a:r>
              <a:rPr lang="en-US" sz="2600" dirty="0">
                <a:latin typeface="Calibri" panose="020F0502020204030204" pitchFamily="34" charset="0"/>
              </a:rPr>
              <a:t>Rent Revenue	6,000</a:t>
            </a:r>
          </a:p>
          <a:p>
            <a:pPr indent="715963">
              <a:tabLst>
                <a:tab pos="4665663" algn="l"/>
                <a:tab pos="5919788" algn="l"/>
              </a:tabLst>
            </a:pPr>
            <a:r>
              <a:rPr lang="en-US" sz="2600" dirty="0">
                <a:latin typeface="Calibri" panose="020F0502020204030204" pitchFamily="34" charset="0"/>
              </a:rPr>
              <a:t>Income Summary		168,400</a:t>
            </a:r>
          </a:p>
        </p:txBody>
      </p:sp>
      <p:sp>
        <p:nvSpPr>
          <p:cNvPr id="31" name="Content Placeholder 10">
            <a:extLst>
              <a:ext uri="{FF2B5EF4-FFF2-40B4-BE49-F238E27FC236}">
                <a16:creationId xmlns:a16="http://schemas.microsoft.com/office/drawing/2014/main" id="{65FA516A-0FF1-843B-3BF3-63D3E63D26EE}"/>
              </a:ext>
            </a:extLst>
          </p:cNvPr>
          <p:cNvSpPr txBox="1">
            <a:spLocks noGrp="1"/>
          </p:cNvSpPr>
          <p:nvPr>
            <p:ph sz="quarter" idx="17"/>
          </p:nvPr>
        </p:nvSpPr>
        <p:spPr>
          <a:xfrm>
            <a:off x="322293" y="3005545"/>
            <a:ext cx="1239036" cy="452432"/>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en-US" sz="2600" dirty="0">
                <a:latin typeface="Calibri" panose="020F0502020204030204" pitchFamily="34" charset="0"/>
              </a:rPr>
              <a:t>Dec. 31</a:t>
            </a:r>
          </a:p>
        </p:txBody>
      </p:sp>
      <p:sp>
        <p:nvSpPr>
          <p:cNvPr id="32" name="Content Placeholder 11">
            <a:extLst>
              <a:ext uri="{FF2B5EF4-FFF2-40B4-BE49-F238E27FC236}">
                <a16:creationId xmlns:a16="http://schemas.microsoft.com/office/drawing/2014/main" id="{1DCD26A3-288B-7348-2C59-EEC1843D13DE}"/>
              </a:ext>
            </a:extLst>
          </p:cNvPr>
          <p:cNvSpPr txBox="1">
            <a:spLocks noGrp="1"/>
          </p:cNvSpPr>
          <p:nvPr>
            <p:ph sz="quarter" idx="18"/>
          </p:nvPr>
        </p:nvSpPr>
        <p:spPr>
          <a:xfrm>
            <a:off x="1470100" y="3049695"/>
            <a:ext cx="7511061" cy="3382464"/>
          </a:xfrm>
          <a:prstGeom prst="rect">
            <a:avLst/>
          </a:prstGeom>
          <a:ln>
            <a:noFill/>
          </a:ln>
        </p:spPr>
        <p:txBody>
          <a:bodyPr wrap="square">
            <a:sp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tabLst>
                <a:tab pos="4392613" algn="l"/>
              </a:tabLst>
            </a:pPr>
            <a:r>
              <a:rPr lang="en-US" sz="2600" dirty="0">
                <a:latin typeface="Calibri" panose="020F0502020204030204" pitchFamily="34" charset="0"/>
              </a:rPr>
              <a:t>Income Summary	 151,000</a:t>
            </a:r>
          </a:p>
          <a:p>
            <a:pPr indent="720725">
              <a:tabLst>
                <a:tab pos="4754563" algn="l"/>
                <a:tab pos="5919788" algn="l"/>
                <a:tab pos="6184900" algn="l"/>
              </a:tabLst>
            </a:pPr>
            <a:r>
              <a:rPr lang="en-US" sz="2600" dirty="0">
                <a:latin typeface="Calibri" panose="020F0502020204030204" pitchFamily="34" charset="0"/>
              </a:rPr>
              <a:t>Cost of Goods Sold		  110,000</a:t>
            </a:r>
          </a:p>
          <a:p>
            <a:pPr indent="720725">
              <a:tabLst>
                <a:tab pos="4754563" algn="l"/>
                <a:tab pos="5919788" algn="l"/>
                <a:tab pos="6184900" algn="l"/>
              </a:tabLst>
            </a:pPr>
            <a:r>
              <a:rPr lang="en-US" sz="2600" dirty="0">
                <a:latin typeface="Calibri" panose="020F0502020204030204" pitchFamily="34" charset="0"/>
              </a:rPr>
              <a:t>Sales Returns and Allowances		   	   4,800</a:t>
            </a:r>
          </a:p>
          <a:p>
            <a:pPr indent="720725">
              <a:tabLst>
                <a:tab pos="4754563" algn="l"/>
                <a:tab pos="5919788" algn="l"/>
                <a:tab pos="6184900" algn="l"/>
              </a:tabLst>
            </a:pPr>
            <a:r>
              <a:rPr lang="en-US" sz="2600" dirty="0">
                <a:latin typeface="Calibri" panose="020F0502020204030204" pitchFamily="34" charset="0"/>
              </a:rPr>
              <a:t>Sales Discounts			   3,600</a:t>
            </a:r>
          </a:p>
          <a:p>
            <a:pPr indent="720725">
              <a:tabLst>
                <a:tab pos="4754563" algn="l"/>
                <a:tab pos="5919788" algn="l"/>
                <a:tab pos="6184900" algn="l"/>
              </a:tabLst>
            </a:pPr>
            <a:r>
              <a:rPr lang="en-US" sz="2600" dirty="0">
                <a:latin typeface="Calibri" panose="020F0502020204030204" pitchFamily="34" charset="0"/>
              </a:rPr>
              <a:t>Freight-Out			   1,800</a:t>
            </a:r>
          </a:p>
          <a:p>
            <a:pPr indent="720725">
              <a:tabLst>
                <a:tab pos="4754563" algn="l"/>
                <a:tab pos="5919788" algn="l"/>
                <a:tab pos="6184900" algn="l"/>
              </a:tabLst>
            </a:pPr>
            <a:r>
              <a:rPr lang="en-US" sz="2600" dirty="0">
                <a:latin typeface="Calibri" panose="020F0502020204030204" pitchFamily="34" charset="0"/>
              </a:rPr>
              <a:t>Rent Expense			   8,800</a:t>
            </a:r>
          </a:p>
          <a:p>
            <a:pPr indent="720725">
              <a:tabLst>
                <a:tab pos="4754563" algn="l"/>
                <a:tab pos="5919788" algn="l"/>
                <a:tab pos="6184900" algn="l"/>
              </a:tabLst>
            </a:pPr>
            <a:r>
              <a:rPr lang="en-US" sz="2600" dirty="0">
                <a:latin typeface="Calibri" panose="020F0502020204030204" pitchFamily="34" charset="0"/>
              </a:rPr>
              <a:t>Salaries and Wages Expense		    22,000</a:t>
            </a:r>
          </a:p>
        </p:txBody>
      </p:sp>
      <p:sp>
        <p:nvSpPr>
          <p:cNvPr id="28" name="Content Placeholder 27">
            <a:extLst>
              <a:ext uri="{FF2B5EF4-FFF2-40B4-BE49-F238E27FC236}">
                <a16:creationId xmlns:a16="http://schemas.microsoft.com/office/drawing/2014/main" id="{5FC6E356-381B-9A9F-4C2E-1222E14F2D7E}"/>
              </a:ext>
            </a:extLst>
          </p:cNvPr>
          <p:cNvSpPr>
            <a:spLocks noGrp="1"/>
          </p:cNvSpPr>
          <p:nvPr>
            <p:ph sz="quarter" idx="28"/>
          </p:nvPr>
        </p:nvSpPr>
        <p:spPr>
          <a:xfrm>
            <a:off x="8174482" y="6494894"/>
            <a:ext cx="559943" cy="339623"/>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6030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P spid="3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65044"/>
            <a:ext cx="8115301" cy="1727912"/>
          </a:xfrm>
        </p:spPr>
        <p:txBody>
          <a:bodyPr>
            <a:noAutofit/>
          </a:bodyPr>
          <a:lstStyle/>
          <a:p>
            <a:r>
              <a:rPr lang="en-GB" dirty="0"/>
              <a:t>Learning Objective 5</a:t>
            </a:r>
            <a:br>
              <a:rPr lang="en-GB" dirty="0"/>
            </a:br>
            <a:r>
              <a:rPr lang="en-US" dirty="0"/>
              <a:t>Prepare Financial Statements for a Merchandising Company.</a:t>
            </a:r>
            <a:endParaRPr lang="en-IN" dirty="0"/>
          </a:p>
        </p:txBody>
      </p:sp>
      <p:sp>
        <p:nvSpPr>
          <p:cNvPr id="7" name="Content Placeholder 5">
            <a:extLst>
              <a:ext uri="{FF2B5EF4-FFF2-40B4-BE49-F238E27FC236}">
                <a16:creationId xmlns:a16="http://schemas.microsoft.com/office/drawing/2014/main" id="{D189A02E-6D7B-8D08-59FC-7C7051016EE6}"/>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708386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Income Statement</a:t>
            </a:r>
          </a:p>
        </p:txBody>
      </p:sp>
      <p:sp>
        <p:nvSpPr>
          <p:cNvPr id="6" name="Content Placeholder 5">
            <a:extLst>
              <a:ext uri="{FF2B5EF4-FFF2-40B4-BE49-F238E27FC236}">
                <a16:creationId xmlns:a16="http://schemas.microsoft.com/office/drawing/2014/main" id="{29A967D3-BC5E-9AB1-59C7-822C24CA0AA2}"/>
              </a:ext>
            </a:extLst>
          </p:cNvPr>
          <p:cNvSpPr>
            <a:spLocks noGrp="1"/>
          </p:cNvSpPr>
          <p:nvPr>
            <p:ph sz="quarter" idx="12"/>
          </p:nvPr>
        </p:nvSpPr>
        <p:spPr>
          <a:xfrm>
            <a:off x="447874" y="1333838"/>
            <a:ext cx="8115301" cy="2003652"/>
          </a:xfrm>
        </p:spPr>
        <p:txBody>
          <a:bodyPr>
            <a:normAutofit/>
          </a:bodyPr>
          <a:lstStyle/>
          <a:p>
            <a:r>
              <a:rPr lang="en-US" dirty="0"/>
              <a:t>Primary source of information for evaluating a company’s performance.</a:t>
            </a:r>
          </a:p>
          <a:p>
            <a:r>
              <a:rPr lang="en-US" dirty="0"/>
              <a:t>Format is designed to differentiate between various sources of income and expense.</a:t>
            </a:r>
          </a:p>
        </p:txBody>
      </p:sp>
      <p:pic>
        <p:nvPicPr>
          <p:cNvPr id="14" name="Picture Placeholder 13" descr="An illustration of a partial income statement for computation of net sales is presented. The income statement presents a two-line heading consisting of the name of the company, P W Audio Supply; and the type of statement, Income Statement (partial).There is one section on the statement. The section is labeled, Sales. Immediately below Sales, Sales revenue is presented slightly indented with the Euro 480,000 amount presented adjacent to the sales revenue label in the second of the two numeric columns. The next line presents, Less: Sales returns and allowances, with an amount of Euro 12,000 presented in the first numeric column. The next line presents, Sales discounts, with an amount of 8,000 presented in the first numeric column. The amounts are totaled as 20,000 which appears in the second numeric column adjacent to the 8,000 amount. The last line of the income statement presents, Net sales (highlighted), in the first column with the respective highlighted amount of Euro 460,000 in the last column.">
            <a:extLst>
              <a:ext uri="{FF2B5EF4-FFF2-40B4-BE49-F238E27FC236}">
                <a16:creationId xmlns:a16="http://schemas.microsoft.com/office/drawing/2014/main" id="{3887C9FC-0F40-19D4-FC1C-BB12BFEC3F0C}"/>
              </a:ext>
            </a:extLst>
          </p:cNvPr>
          <p:cNvPicPr>
            <a:picLocks noGrp="1" noChangeAspect="1"/>
          </p:cNvPicPr>
          <p:nvPr>
            <p:ph type="pic" sz="quarter" idx="17"/>
          </p:nvPr>
        </p:nvPicPr>
        <p:blipFill rotWithShape="1">
          <a:blip r:embed="rId2"/>
          <a:stretch/>
        </p:blipFill>
        <p:spPr>
          <a:xfrm>
            <a:off x="790575" y="3337490"/>
            <a:ext cx="7562850" cy="2152651"/>
          </a:xfrm>
          <a:prstGeom prst="rect">
            <a:avLst/>
          </a:prstGeom>
        </p:spPr>
      </p:pic>
      <p:sp>
        <p:nvSpPr>
          <p:cNvPr id="9" name="Content Placeholder 8">
            <a:extLst>
              <a:ext uri="{FF2B5EF4-FFF2-40B4-BE49-F238E27FC236}">
                <a16:creationId xmlns:a16="http://schemas.microsoft.com/office/drawing/2014/main" id="{AB4E65F3-AF68-93CF-6544-48D491A55AB3}"/>
              </a:ext>
            </a:extLst>
          </p:cNvPr>
          <p:cNvSpPr>
            <a:spLocks noGrp="1"/>
          </p:cNvSpPr>
          <p:nvPr>
            <p:ph sz="quarter" idx="18"/>
          </p:nvPr>
        </p:nvSpPr>
        <p:spPr>
          <a:xfrm>
            <a:off x="621757" y="6009638"/>
            <a:ext cx="8037512" cy="419277"/>
          </a:xfrm>
        </p:spPr>
        <p:txBody>
          <a:bodyPr>
            <a:normAutofit/>
          </a:bodyPr>
          <a:lstStyle/>
          <a:p>
            <a:pPr marL="0" indent="0">
              <a:buNone/>
            </a:pPr>
            <a:r>
              <a:rPr lang="en-CA" sz="2000" b="1" dirty="0"/>
              <a:t>Illustration 5.9: </a:t>
            </a:r>
            <a:r>
              <a:rPr lang="en-CA" sz="2000" dirty="0"/>
              <a:t>Computation of net sales</a:t>
            </a:r>
          </a:p>
        </p:txBody>
      </p:sp>
      <p:sp>
        <p:nvSpPr>
          <p:cNvPr id="11" name="Content Placeholder 5">
            <a:extLst>
              <a:ext uri="{FF2B5EF4-FFF2-40B4-BE49-F238E27FC236}">
                <a16:creationId xmlns:a16="http://schemas.microsoft.com/office/drawing/2014/main" id="{92A1F73E-EF7E-887E-8492-2CF6DE7A5625}"/>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682732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Income Statement Example</a:t>
            </a:r>
          </a:p>
        </p:txBody>
      </p:sp>
      <p:sp>
        <p:nvSpPr>
          <p:cNvPr id="6" name="Content Placeholder 5">
            <a:extLst>
              <a:ext uri="{FF2B5EF4-FFF2-40B4-BE49-F238E27FC236}">
                <a16:creationId xmlns:a16="http://schemas.microsoft.com/office/drawing/2014/main" id="{29A967D3-BC5E-9AB1-59C7-822C24CA0AA2}"/>
              </a:ext>
            </a:extLst>
          </p:cNvPr>
          <p:cNvSpPr>
            <a:spLocks noGrp="1"/>
          </p:cNvSpPr>
          <p:nvPr>
            <p:ph sz="quarter" idx="12"/>
          </p:nvPr>
        </p:nvSpPr>
        <p:spPr>
          <a:xfrm>
            <a:off x="513862" y="1424065"/>
            <a:ext cx="8115301" cy="2174541"/>
          </a:xfrm>
        </p:spPr>
        <p:txBody>
          <a:bodyPr>
            <a:normAutofit lnSpcReduction="10000"/>
          </a:bodyPr>
          <a:lstStyle/>
          <a:p>
            <a:pPr marL="0" indent="0">
              <a:lnSpc>
                <a:spcPct val="110000"/>
              </a:lnSpc>
              <a:buNone/>
            </a:pPr>
            <a:r>
              <a:rPr lang="en-US" sz="2600" b="1" dirty="0"/>
              <a:t>Gross Profit</a:t>
            </a:r>
          </a:p>
          <a:p>
            <a:pPr marL="0" indent="0">
              <a:lnSpc>
                <a:spcPct val="110000"/>
              </a:lnSpc>
              <a:buNone/>
            </a:pPr>
            <a:r>
              <a:rPr lang="en-US" sz="2600" dirty="0"/>
              <a:t>On the basis of the sales data for PW Audio Supply (net sales of €460,000) and cost of goods sold under the perpetual inventory system (assume €316,000), PW Audio Supply’s gross profit is €144,000, computed as shown.</a:t>
            </a:r>
          </a:p>
        </p:txBody>
      </p:sp>
      <p:graphicFrame>
        <p:nvGraphicFramePr>
          <p:cNvPr id="4" name="Picture Placeholder 3">
            <a:extLst>
              <a:ext uri="{FF2B5EF4-FFF2-40B4-BE49-F238E27FC236}">
                <a16:creationId xmlns:a16="http://schemas.microsoft.com/office/drawing/2014/main" id="{2CD3B2C7-79D0-E5B3-C03D-383C3BF800C2}"/>
              </a:ext>
            </a:extLst>
          </p:cNvPr>
          <p:cNvGraphicFramePr>
            <a:graphicFrameLocks noGrp="1"/>
          </p:cNvGraphicFramePr>
          <p:nvPr>
            <p:ph type="pic" sz="quarter" idx="17"/>
            <p:extLst>
              <p:ext uri="{D42A27DB-BD31-4B8C-83A1-F6EECF244321}">
                <p14:modId xmlns:p14="http://schemas.microsoft.com/office/powerpoint/2010/main" val="4097647471"/>
              </p:ext>
            </p:extLst>
          </p:nvPr>
        </p:nvGraphicFramePr>
        <p:xfrm>
          <a:off x="2256298" y="3749495"/>
          <a:ext cx="4630427" cy="1463040"/>
        </p:xfrm>
        <a:graphic>
          <a:graphicData uri="http://schemas.openxmlformats.org/drawingml/2006/table">
            <a:tbl>
              <a:tblPr firstRow="1" bandRow="1">
                <a:tableStyleId>{5C22544A-7EE6-4342-B048-85BDC9FD1C3A}</a:tableStyleId>
              </a:tblPr>
              <a:tblGrid>
                <a:gridCol w="2969394">
                  <a:extLst>
                    <a:ext uri="{9D8B030D-6E8A-4147-A177-3AD203B41FA5}">
                      <a16:colId xmlns:a16="http://schemas.microsoft.com/office/drawing/2014/main" val="20000"/>
                    </a:ext>
                  </a:extLst>
                </a:gridCol>
                <a:gridCol w="1661033">
                  <a:extLst>
                    <a:ext uri="{9D8B030D-6E8A-4147-A177-3AD203B41FA5}">
                      <a16:colId xmlns:a16="http://schemas.microsoft.com/office/drawing/2014/main" val="20001"/>
                    </a:ext>
                  </a:extLst>
                </a:gridCol>
              </a:tblGrid>
              <a:tr h="370840">
                <a:tc>
                  <a:txBody>
                    <a:bodyPr/>
                    <a:lstStyle/>
                    <a:p>
                      <a:r>
                        <a:rPr lang="en-US" sz="2600" b="0" dirty="0">
                          <a:solidFill>
                            <a:schemeClr val="tx1"/>
                          </a:solidFill>
                        </a:rPr>
                        <a:t>Net Sales</a:t>
                      </a:r>
                    </a:p>
                  </a:txBody>
                  <a:tcPr marL="100584" marR="100584">
                    <a:noFill/>
                  </a:tcPr>
                </a:tc>
                <a:tc>
                  <a:txBody>
                    <a:bodyPr/>
                    <a:lstStyle/>
                    <a:p>
                      <a:pPr algn="r"/>
                      <a:r>
                        <a:rPr lang="en-US" sz="2600" b="0" dirty="0">
                          <a:solidFill>
                            <a:schemeClr val="tx1"/>
                          </a:solidFill>
                        </a:rPr>
                        <a:t>€460,000</a:t>
                      </a:r>
                    </a:p>
                  </a:txBody>
                  <a:tcPr marL="100584" marR="100584">
                    <a:noFill/>
                  </a:tcPr>
                </a:tc>
                <a:extLst>
                  <a:ext uri="{0D108BD9-81ED-4DB2-BD59-A6C34878D82A}">
                    <a16:rowId xmlns:a16="http://schemas.microsoft.com/office/drawing/2014/main" val="10000"/>
                  </a:ext>
                </a:extLst>
              </a:tr>
              <a:tr h="370840">
                <a:tc>
                  <a:txBody>
                    <a:bodyPr/>
                    <a:lstStyle/>
                    <a:p>
                      <a:r>
                        <a:rPr lang="en-US" sz="2600" b="0" dirty="0">
                          <a:solidFill>
                            <a:schemeClr val="tx1"/>
                          </a:solidFill>
                        </a:rPr>
                        <a:t>Cost of goods sold</a:t>
                      </a:r>
                    </a:p>
                  </a:txBody>
                  <a:tcPr marL="100584" marR="100584">
                    <a:noFill/>
                  </a:tcPr>
                </a:tc>
                <a:tc>
                  <a:txBody>
                    <a:bodyPr/>
                    <a:lstStyle/>
                    <a:p>
                      <a:pPr algn="r"/>
                      <a:r>
                        <a:rPr lang="en-US" sz="2600" b="0" dirty="0">
                          <a:solidFill>
                            <a:schemeClr val="tx1"/>
                          </a:solidFill>
                        </a:rPr>
                        <a:t>316,000</a:t>
                      </a:r>
                    </a:p>
                  </a:txBody>
                  <a:tcPr marL="100584" marR="100584">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600" b="1" dirty="0">
                          <a:solidFill>
                            <a:schemeClr val="accent2"/>
                          </a:solidFill>
                        </a:rPr>
                        <a:t>Gross profit</a:t>
                      </a:r>
                    </a:p>
                  </a:txBody>
                  <a:tcPr marL="100584" marR="100584">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600" b="1" dirty="0">
                          <a:solidFill>
                            <a:schemeClr val="accent2"/>
                          </a:solidFill>
                        </a:rPr>
                        <a:t>€144,000</a:t>
                      </a:r>
                    </a:p>
                  </a:txBody>
                  <a:tcPr marL="100584" marR="100584">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2"/>
                  </a:ext>
                </a:extLst>
              </a:tr>
            </a:tbl>
          </a:graphicData>
        </a:graphic>
      </p:graphicFrame>
      <p:sp>
        <p:nvSpPr>
          <p:cNvPr id="9" name="Content Placeholder 8">
            <a:extLst>
              <a:ext uri="{FF2B5EF4-FFF2-40B4-BE49-F238E27FC236}">
                <a16:creationId xmlns:a16="http://schemas.microsoft.com/office/drawing/2014/main" id="{AB4E65F3-AF68-93CF-6544-48D491A55AB3}"/>
              </a:ext>
            </a:extLst>
          </p:cNvPr>
          <p:cNvSpPr>
            <a:spLocks noGrp="1"/>
          </p:cNvSpPr>
          <p:nvPr>
            <p:ph sz="quarter" idx="18"/>
          </p:nvPr>
        </p:nvSpPr>
        <p:spPr>
          <a:xfrm>
            <a:off x="2256298" y="5403324"/>
            <a:ext cx="4894262" cy="499243"/>
          </a:xfrm>
        </p:spPr>
        <p:txBody>
          <a:bodyPr>
            <a:normAutofit/>
          </a:bodyPr>
          <a:lstStyle/>
          <a:p>
            <a:pPr marL="0" indent="0">
              <a:buNone/>
            </a:pPr>
            <a:r>
              <a:rPr lang="en-CA" sz="2000" b="1" dirty="0"/>
              <a:t>Illustration 5.10: </a:t>
            </a:r>
            <a:r>
              <a:rPr lang="en-CA" sz="2000" dirty="0"/>
              <a:t>Computation of gross profit</a:t>
            </a:r>
          </a:p>
        </p:txBody>
      </p:sp>
      <p:sp>
        <p:nvSpPr>
          <p:cNvPr id="12" name="Content Placeholder 5">
            <a:extLst>
              <a:ext uri="{FF2B5EF4-FFF2-40B4-BE49-F238E27FC236}">
                <a16:creationId xmlns:a16="http://schemas.microsoft.com/office/drawing/2014/main" id="{DC21A119-D10B-75D5-1915-86572DA7477C}"/>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225789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Gross Profit Rate (Gross margin rate)</a:t>
            </a:r>
          </a:p>
        </p:txBody>
      </p:sp>
      <p:sp>
        <p:nvSpPr>
          <p:cNvPr id="6" name="Content Placeholder 5">
            <a:extLst>
              <a:ext uri="{FF2B5EF4-FFF2-40B4-BE49-F238E27FC236}">
                <a16:creationId xmlns:a16="http://schemas.microsoft.com/office/drawing/2014/main" id="{29A967D3-BC5E-9AB1-59C7-822C24CA0AA2}"/>
              </a:ext>
            </a:extLst>
          </p:cNvPr>
          <p:cNvSpPr>
            <a:spLocks noGrp="1"/>
          </p:cNvSpPr>
          <p:nvPr>
            <p:ph sz="quarter" idx="12"/>
          </p:nvPr>
        </p:nvSpPr>
        <p:spPr>
          <a:xfrm>
            <a:off x="513862" y="1424064"/>
            <a:ext cx="8115301" cy="2997623"/>
          </a:xfrm>
        </p:spPr>
        <p:txBody>
          <a:bodyPr>
            <a:noAutofit/>
          </a:bodyPr>
          <a:lstStyle/>
          <a:p>
            <a:pPr>
              <a:spcAft>
                <a:spcPts val="600"/>
              </a:spcAft>
            </a:pPr>
            <a:r>
              <a:rPr lang="en-US" sz="2600" dirty="0"/>
              <a:t>We also can express a company’s gross profit as a percentage, called the gross profit rate.</a:t>
            </a:r>
          </a:p>
          <a:p>
            <a:pPr>
              <a:spcAft>
                <a:spcPts val="600"/>
              </a:spcAft>
            </a:pPr>
            <a:r>
              <a:rPr lang="en-US" sz="2600" dirty="0"/>
              <a:t>Analysts generally consider the gross profit </a:t>
            </a:r>
            <a:r>
              <a:rPr lang="en-US" sz="2600" b="1" dirty="0"/>
              <a:t>rate</a:t>
            </a:r>
            <a:r>
              <a:rPr lang="en-US" sz="2600" dirty="0"/>
              <a:t> to be more useful than the gross profit </a:t>
            </a:r>
            <a:r>
              <a:rPr lang="en-US" sz="2600" b="1" dirty="0"/>
              <a:t>amount.</a:t>
            </a:r>
          </a:p>
          <a:p>
            <a:pPr>
              <a:spcAft>
                <a:spcPts val="600"/>
              </a:spcAft>
            </a:pPr>
            <a:r>
              <a:rPr lang="en-US" sz="2600" dirty="0"/>
              <a:t>The rate expresses a more meaningful (qualitative) relationship between net sales and gross profit.</a:t>
            </a:r>
          </a:p>
        </p:txBody>
      </p:sp>
      <p:graphicFrame>
        <p:nvGraphicFramePr>
          <p:cNvPr id="10" name="Picture Placeholder 9">
            <a:extLst>
              <a:ext uri="{FF2B5EF4-FFF2-40B4-BE49-F238E27FC236}">
                <a16:creationId xmlns:a16="http://schemas.microsoft.com/office/drawing/2014/main" id="{99F78BED-0D89-C8F0-5C00-83885EEEFCBC}"/>
              </a:ext>
            </a:extLst>
          </p:cNvPr>
          <p:cNvGraphicFramePr>
            <a:graphicFrameLocks noGrp="1"/>
          </p:cNvGraphicFramePr>
          <p:nvPr>
            <p:ph type="pic" sz="quarter" idx="17"/>
            <p:extLst>
              <p:ext uri="{D42A27DB-BD31-4B8C-83A1-F6EECF244321}">
                <p14:modId xmlns:p14="http://schemas.microsoft.com/office/powerpoint/2010/main" val="2107259822"/>
              </p:ext>
            </p:extLst>
          </p:nvPr>
        </p:nvGraphicFramePr>
        <p:xfrm>
          <a:off x="1171543" y="4659797"/>
          <a:ext cx="6800915" cy="1097280"/>
        </p:xfrm>
        <a:graphic>
          <a:graphicData uri="http://schemas.openxmlformats.org/drawingml/2006/table">
            <a:tbl>
              <a:tblPr firstRow="1" bandRow="1">
                <a:tableStyleId>{5C22544A-7EE6-4342-B048-85BDC9FD1C3A}</a:tableStyleId>
              </a:tblPr>
              <a:tblGrid>
                <a:gridCol w="1865567">
                  <a:extLst>
                    <a:ext uri="{9D8B030D-6E8A-4147-A177-3AD203B41FA5}">
                      <a16:colId xmlns:a16="http://schemas.microsoft.com/office/drawing/2014/main" val="20000"/>
                    </a:ext>
                  </a:extLst>
                </a:gridCol>
                <a:gridCol w="422593">
                  <a:extLst>
                    <a:ext uri="{9D8B030D-6E8A-4147-A177-3AD203B41FA5}">
                      <a16:colId xmlns:a16="http://schemas.microsoft.com/office/drawing/2014/main" val="20001"/>
                    </a:ext>
                  </a:extLst>
                </a:gridCol>
                <a:gridCol w="1526794">
                  <a:extLst>
                    <a:ext uri="{9D8B030D-6E8A-4147-A177-3AD203B41FA5}">
                      <a16:colId xmlns:a16="http://schemas.microsoft.com/office/drawing/2014/main" val="20002"/>
                    </a:ext>
                  </a:extLst>
                </a:gridCol>
                <a:gridCol w="422593">
                  <a:extLst>
                    <a:ext uri="{9D8B030D-6E8A-4147-A177-3AD203B41FA5}">
                      <a16:colId xmlns:a16="http://schemas.microsoft.com/office/drawing/2014/main" val="20003"/>
                    </a:ext>
                  </a:extLst>
                </a:gridCol>
                <a:gridCol w="2563368">
                  <a:extLst>
                    <a:ext uri="{9D8B030D-6E8A-4147-A177-3AD203B41FA5}">
                      <a16:colId xmlns:a16="http://schemas.microsoft.com/office/drawing/2014/main" val="20004"/>
                    </a:ext>
                  </a:extLst>
                </a:gridCol>
              </a:tblGrid>
              <a:tr h="0">
                <a:tc>
                  <a:txBody>
                    <a:bodyPr/>
                    <a:lstStyle/>
                    <a:p>
                      <a:pPr algn="ctr"/>
                      <a:r>
                        <a:rPr lang="en-US" sz="2400" b="1" dirty="0">
                          <a:solidFill>
                            <a:schemeClr val="tx1"/>
                          </a:solidFill>
                        </a:rPr>
                        <a:t>Gross Profit</a:t>
                      </a:r>
                    </a:p>
                  </a:txBody>
                  <a:tcPr marT="91440" marB="91440">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5E7F3"/>
                    </a:solidFill>
                  </a:tcPr>
                </a:tc>
                <a:tc>
                  <a:txBody>
                    <a:bodyPr/>
                    <a:lstStyle/>
                    <a:p>
                      <a:pPr algn="ctr"/>
                      <a:r>
                        <a:rPr lang="en-US" sz="2400" b="1" dirty="0">
                          <a:solidFill>
                            <a:schemeClr val="tx1"/>
                          </a:solidFill>
                        </a:rPr>
                        <a:t>÷</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5E7F3"/>
                    </a:solidFill>
                  </a:tcPr>
                </a:tc>
                <a:tc>
                  <a:txBody>
                    <a:bodyPr/>
                    <a:lstStyle/>
                    <a:p>
                      <a:pPr algn="ctr"/>
                      <a:r>
                        <a:rPr lang="en-US" sz="2400" b="1" dirty="0">
                          <a:solidFill>
                            <a:schemeClr val="tx1"/>
                          </a:solidFill>
                        </a:rPr>
                        <a:t>Net Sales</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5E7F3"/>
                    </a:solidFill>
                  </a:tcPr>
                </a:tc>
                <a:tc>
                  <a:txBody>
                    <a:bodyPr/>
                    <a:lstStyle/>
                    <a:p>
                      <a:pPr algn="ctr"/>
                      <a:r>
                        <a:rPr lang="en-US" sz="2400" b="1" dirty="0">
                          <a:solidFill>
                            <a:schemeClr val="tx1"/>
                          </a:solidFill>
                        </a:rPr>
                        <a:t>=</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5E7F3"/>
                    </a:solidFill>
                  </a:tcPr>
                </a:tc>
                <a:tc>
                  <a:txBody>
                    <a:bodyPr/>
                    <a:lstStyle/>
                    <a:p>
                      <a:pPr algn="ctr"/>
                      <a:r>
                        <a:rPr lang="en-US" sz="2400" b="1" dirty="0">
                          <a:solidFill>
                            <a:srgbClr val="990000"/>
                          </a:solidFill>
                        </a:rPr>
                        <a:t>Gross Profit Rate</a:t>
                      </a:r>
                    </a:p>
                  </a:txBody>
                  <a:tcPr marT="91440" marB="91440">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5E7F3"/>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tx1"/>
                          </a:solidFill>
                          <a:latin typeface="+mn-lt"/>
                          <a:ea typeface="+mn-ea"/>
                          <a:cs typeface="+mn-cs"/>
                        </a:rPr>
                        <a:t>€144,000</a:t>
                      </a:r>
                    </a:p>
                  </a:txBody>
                  <a:tcPr marT="91440" marB="91440">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€460,000</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dirty="0">
                          <a:solidFill>
                            <a:schemeClr val="tx1"/>
                          </a:solidFill>
                        </a:rPr>
                        <a:t>=</a:t>
                      </a:r>
                    </a:p>
                  </a:txBody>
                  <a:tcPr marT="91440" marB="9144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a:solidFill>
                            <a:srgbClr val="990000"/>
                          </a:solidFill>
                        </a:rPr>
                        <a:t>31.3%</a:t>
                      </a:r>
                    </a:p>
                  </a:txBody>
                  <a:tcPr marT="91440" marB="91440">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 name="Content Placeholder 8">
            <a:extLst>
              <a:ext uri="{FF2B5EF4-FFF2-40B4-BE49-F238E27FC236}">
                <a16:creationId xmlns:a16="http://schemas.microsoft.com/office/drawing/2014/main" id="{AB4E65F3-AF68-93CF-6544-48D491A55AB3}"/>
              </a:ext>
            </a:extLst>
          </p:cNvPr>
          <p:cNvSpPr>
            <a:spLocks noGrp="1"/>
          </p:cNvSpPr>
          <p:nvPr>
            <p:ph sz="quarter" idx="18"/>
          </p:nvPr>
        </p:nvSpPr>
        <p:spPr>
          <a:xfrm>
            <a:off x="1106488" y="5765346"/>
            <a:ext cx="6406675" cy="557264"/>
          </a:xfrm>
        </p:spPr>
        <p:txBody>
          <a:bodyPr>
            <a:normAutofit/>
          </a:bodyPr>
          <a:lstStyle/>
          <a:p>
            <a:pPr marL="0" indent="0">
              <a:buNone/>
            </a:pPr>
            <a:r>
              <a:rPr lang="en-CA" sz="2000" b="1" dirty="0"/>
              <a:t>Illustration 5.11: </a:t>
            </a:r>
            <a:r>
              <a:rPr lang="en-US" sz="2000" dirty="0"/>
              <a:t>Gross profit rate formula and computation</a:t>
            </a:r>
            <a:endParaRPr lang="en-CA" sz="2000" dirty="0"/>
          </a:p>
        </p:txBody>
      </p:sp>
      <p:sp>
        <p:nvSpPr>
          <p:cNvPr id="12" name="Content Placeholder 5">
            <a:extLst>
              <a:ext uri="{FF2B5EF4-FFF2-40B4-BE49-F238E27FC236}">
                <a16:creationId xmlns:a16="http://schemas.microsoft.com/office/drawing/2014/main" id="{8D5C8D6E-DA5C-7B27-AB35-6915BBDE3B25}"/>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3564631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Gross Profit Rate (Gross margin)</a:t>
            </a:r>
          </a:p>
        </p:txBody>
      </p:sp>
      <p:sp>
        <p:nvSpPr>
          <p:cNvPr id="12" name="Content Placeholder 5">
            <a:extLst>
              <a:ext uri="{FF2B5EF4-FFF2-40B4-BE49-F238E27FC236}">
                <a16:creationId xmlns:a16="http://schemas.microsoft.com/office/drawing/2014/main" id="{8D5C8D6E-DA5C-7B27-AB35-6915BBDE3B25}"/>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graphicFrame>
        <p:nvGraphicFramePr>
          <p:cNvPr id="8" name="Chart 7">
            <a:extLst>
              <a:ext uri="{FF2B5EF4-FFF2-40B4-BE49-F238E27FC236}">
                <a16:creationId xmlns:a16="http://schemas.microsoft.com/office/drawing/2014/main" id="{0DAA5CCA-609D-4F0E-CD07-6D47BC1EB2D6}"/>
              </a:ext>
            </a:extLst>
          </p:cNvPr>
          <p:cNvGraphicFramePr>
            <a:graphicFrameLocks/>
          </p:cNvGraphicFramePr>
          <p:nvPr>
            <p:extLst>
              <p:ext uri="{D42A27DB-BD31-4B8C-83A1-F6EECF244321}">
                <p14:modId xmlns:p14="http://schemas.microsoft.com/office/powerpoint/2010/main" val="3111984379"/>
              </p:ext>
            </p:extLst>
          </p:nvPr>
        </p:nvGraphicFramePr>
        <p:xfrm>
          <a:off x="755583" y="1393257"/>
          <a:ext cx="6992754" cy="3871762"/>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0BFD0332-A552-76D5-9CF2-0F1740FA0012}"/>
              </a:ext>
            </a:extLst>
          </p:cNvPr>
          <p:cNvPicPr>
            <a:picLocks noChangeAspect="1"/>
          </p:cNvPicPr>
          <p:nvPr/>
        </p:nvPicPr>
        <p:blipFill>
          <a:blip r:embed="rId3"/>
          <a:stretch>
            <a:fillRect/>
          </a:stretch>
        </p:blipFill>
        <p:spPr>
          <a:xfrm>
            <a:off x="1601102" y="1374223"/>
            <a:ext cx="370855" cy="370855"/>
          </a:xfrm>
          <a:prstGeom prst="rect">
            <a:avLst/>
          </a:prstGeom>
        </p:spPr>
      </p:pic>
      <p:pic>
        <p:nvPicPr>
          <p:cNvPr id="1026" name="Picture 2" descr="Xiaomi Malaysia">
            <a:extLst>
              <a:ext uri="{FF2B5EF4-FFF2-40B4-BE49-F238E27FC236}">
                <a16:creationId xmlns:a16="http://schemas.microsoft.com/office/drawing/2014/main" id="{D5ED2F91-70B0-812D-2A36-FF1D17943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038" y="2973455"/>
            <a:ext cx="455545" cy="4555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D12E34-90E5-3774-9670-C473043E5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4523" y="2585287"/>
            <a:ext cx="388168" cy="388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D16A545-20BA-39D2-0201-CA4B3FBC028F}"/>
              </a:ext>
            </a:extLst>
          </p:cNvPr>
          <p:cNvPicPr>
            <a:picLocks noChangeAspect="1"/>
          </p:cNvPicPr>
          <p:nvPr/>
        </p:nvPicPr>
        <p:blipFill>
          <a:blip r:embed="rId6"/>
          <a:stretch>
            <a:fillRect/>
          </a:stretch>
        </p:blipFill>
        <p:spPr>
          <a:xfrm>
            <a:off x="4572000" y="3708529"/>
            <a:ext cx="770766" cy="385383"/>
          </a:xfrm>
          <a:prstGeom prst="rect">
            <a:avLst/>
          </a:prstGeom>
        </p:spPr>
      </p:pic>
      <p:pic>
        <p:nvPicPr>
          <p:cNvPr id="1030" name="Picture 6" descr="Starbucks Logo and symbol, meaning, history, PNG, brand">
            <a:extLst>
              <a:ext uri="{FF2B5EF4-FFF2-40B4-BE49-F238E27FC236}">
                <a16:creationId xmlns:a16="http://schemas.microsoft.com/office/drawing/2014/main" id="{A8EFCE1C-FE1F-6D6E-C56C-529495881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7375" y="2565248"/>
            <a:ext cx="477172" cy="267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uckin Coffee Vector Logo - Download Free SVG Icon | Worldvectorlogo">
            <a:extLst>
              <a:ext uri="{FF2B5EF4-FFF2-40B4-BE49-F238E27FC236}">
                <a16:creationId xmlns:a16="http://schemas.microsoft.com/office/drawing/2014/main" id="{3CA6E0FB-25E7-CE9E-82A0-B9BBC08DD8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3902" y="2511278"/>
            <a:ext cx="558675" cy="418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7589068-E1A8-4E4A-1A0C-D129425CDEA5}"/>
              </a:ext>
            </a:extLst>
          </p:cNvPr>
          <p:cNvSpPr txBox="1"/>
          <p:nvPr/>
        </p:nvSpPr>
        <p:spPr>
          <a:xfrm>
            <a:off x="810846" y="5559606"/>
            <a:ext cx="4572000" cy="369332"/>
          </a:xfrm>
          <a:prstGeom prst="rect">
            <a:avLst/>
          </a:prstGeom>
          <a:noFill/>
        </p:spPr>
        <p:txBody>
          <a:bodyPr wrap="square">
            <a:spAutoFit/>
          </a:bodyPr>
          <a:lstStyle/>
          <a:p>
            <a:r>
              <a:rPr lang="en-US" sz="1800" dirty="0"/>
              <a:t>Source: </a:t>
            </a:r>
            <a:r>
              <a:rPr lang="en-US" sz="1800" dirty="0" err="1"/>
              <a:t>Ychat</a:t>
            </a:r>
            <a:endParaRPr lang="en-US" dirty="0"/>
          </a:p>
        </p:txBody>
      </p:sp>
    </p:spTree>
    <p:extLst>
      <p:ext uri="{BB962C8B-B14F-4D97-AF65-F5344CB8AC3E}">
        <p14:creationId xmlns:p14="http://schemas.microsoft.com/office/powerpoint/2010/main" val="353504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FB37-3E45-2A85-FBB1-F47D87CA39C6}"/>
              </a:ext>
            </a:extLst>
          </p:cNvPr>
          <p:cNvSpPr>
            <a:spLocks noGrp="1"/>
          </p:cNvSpPr>
          <p:nvPr>
            <p:ph type="title"/>
          </p:nvPr>
        </p:nvSpPr>
        <p:spPr/>
        <p:txBody>
          <a:bodyPr/>
          <a:lstStyle/>
          <a:p>
            <a:r>
              <a:rPr lang="en-IN" dirty="0"/>
              <a:t>Merchandising Company</a:t>
            </a:r>
          </a:p>
        </p:txBody>
      </p:sp>
      <p:sp>
        <p:nvSpPr>
          <p:cNvPr id="3" name="Content Placeholder 2">
            <a:extLst>
              <a:ext uri="{FF2B5EF4-FFF2-40B4-BE49-F238E27FC236}">
                <a16:creationId xmlns:a16="http://schemas.microsoft.com/office/drawing/2014/main" id="{401659B7-A492-AC40-16A5-422A0D895514}"/>
              </a:ext>
            </a:extLst>
          </p:cNvPr>
          <p:cNvSpPr>
            <a:spLocks noGrp="1"/>
          </p:cNvSpPr>
          <p:nvPr>
            <p:ph sz="quarter" idx="12"/>
          </p:nvPr>
        </p:nvSpPr>
        <p:spPr>
          <a:xfrm>
            <a:off x="513862" y="1424065"/>
            <a:ext cx="8115301" cy="589203"/>
          </a:xfrm>
        </p:spPr>
        <p:txBody>
          <a:bodyPr>
            <a:normAutofit/>
          </a:bodyPr>
          <a:lstStyle/>
          <a:p>
            <a:pPr marL="0" indent="0">
              <a:buNone/>
            </a:pPr>
            <a:r>
              <a:rPr lang="en-IN" sz="3200" b="1" dirty="0"/>
              <a:t>Income Measurement</a:t>
            </a:r>
          </a:p>
        </p:txBody>
      </p:sp>
      <p:pic>
        <p:nvPicPr>
          <p:cNvPr id="11" name="Picture Placeholder 13" descr="An equation illustrates Income measurement as: Sales Revenue minus Cost of Goods Sold equals Gross Profit. Gross Profit minus Operating Expenses equals Net Income or Loss.">
            <a:extLst>
              <a:ext uri="{FF2B5EF4-FFF2-40B4-BE49-F238E27FC236}">
                <a16:creationId xmlns:a16="http://schemas.microsoft.com/office/drawing/2014/main" id="{0D318B01-9E2D-5D2B-3FC7-150693932E89}"/>
              </a:ext>
            </a:extLst>
          </p:cNvPr>
          <p:cNvPicPr>
            <a:picLocks noGrp="1" noChangeAspect="1"/>
          </p:cNvPicPr>
          <p:nvPr>
            <p:ph type="pic" sz="quarter" idx="17"/>
          </p:nvPr>
        </p:nvPicPr>
        <p:blipFill rotWithShape="1">
          <a:blip r:embed="rId3"/>
          <a:stretch/>
        </p:blipFill>
        <p:spPr>
          <a:xfrm>
            <a:off x="708842" y="2013268"/>
            <a:ext cx="7869770" cy="3420667"/>
          </a:xfrm>
          <a:prstGeom prst="rect">
            <a:avLst/>
          </a:prstGeom>
        </p:spPr>
      </p:pic>
      <p:sp>
        <p:nvSpPr>
          <p:cNvPr id="6" name="Content Placeholder 5">
            <a:extLst>
              <a:ext uri="{FF2B5EF4-FFF2-40B4-BE49-F238E27FC236}">
                <a16:creationId xmlns:a16="http://schemas.microsoft.com/office/drawing/2014/main" id="{F5232690-4F62-B59F-83FC-EB503752C5B9}"/>
              </a:ext>
            </a:extLst>
          </p:cNvPr>
          <p:cNvSpPr>
            <a:spLocks noGrp="1"/>
          </p:cNvSpPr>
          <p:nvPr>
            <p:ph sz="quarter" idx="18"/>
          </p:nvPr>
        </p:nvSpPr>
        <p:spPr>
          <a:xfrm>
            <a:off x="514353" y="5941696"/>
            <a:ext cx="8142287" cy="455612"/>
          </a:xfrm>
        </p:spPr>
        <p:txBody>
          <a:bodyPr>
            <a:normAutofit/>
          </a:bodyPr>
          <a:lstStyle/>
          <a:p>
            <a:pPr marL="0" indent="0">
              <a:buNone/>
            </a:pPr>
            <a:r>
              <a:rPr lang="en-CA" sz="2000" b="1" dirty="0"/>
              <a:t>Illustration 5.1: </a:t>
            </a:r>
            <a:r>
              <a:rPr lang="en-CA" sz="2000" dirty="0"/>
              <a:t>Income measurement process for a merchandising company</a:t>
            </a:r>
          </a:p>
        </p:txBody>
      </p:sp>
      <p:sp>
        <p:nvSpPr>
          <p:cNvPr id="7" name="Content Placeholder 5">
            <a:extLst>
              <a:ext uri="{FF2B5EF4-FFF2-40B4-BE49-F238E27FC236}">
                <a16:creationId xmlns:a16="http://schemas.microsoft.com/office/drawing/2014/main" id="{E3937BD6-1410-5627-C02A-5B1BAB78B795}"/>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97035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a:xfrm>
            <a:off x="619124" y="330356"/>
            <a:ext cx="8115301" cy="849312"/>
          </a:xfrm>
        </p:spPr>
        <p:txBody>
          <a:bodyPr/>
          <a:lstStyle/>
          <a:p>
            <a:r>
              <a:rPr lang="en-IN" dirty="0"/>
              <a:t>Gross Profit Rate (Gross margin)</a:t>
            </a:r>
          </a:p>
        </p:txBody>
      </p:sp>
      <p:sp>
        <p:nvSpPr>
          <p:cNvPr id="12" name="Content Placeholder 5">
            <a:extLst>
              <a:ext uri="{FF2B5EF4-FFF2-40B4-BE49-F238E27FC236}">
                <a16:creationId xmlns:a16="http://schemas.microsoft.com/office/drawing/2014/main" id="{8D5C8D6E-DA5C-7B27-AB35-6915BBDE3B25}"/>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pic>
        <p:nvPicPr>
          <p:cNvPr id="3" name="Picture 2">
            <a:extLst>
              <a:ext uri="{FF2B5EF4-FFF2-40B4-BE49-F238E27FC236}">
                <a16:creationId xmlns:a16="http://schemas.microsoft.com/office/drawing/2014/main" id="{CD547F80-1162-EE0F-B738-A4B0FACC25A4}"/>
              </a:ext>
            </a:extLst>
          </p:cNvPr>
          <p:cNvPicPr>
            <a:picLocks noChangeAspect="1"/>
          </p:cNvPicPr>
          <p:nvPr/>
        </p:nvPicPr>
        <p:blipFill rotWithShape="1">
          <a:blip r:embed="rId2"/>
          <a:srcRect l="57368" t="25876" r="14737" b="9938"/>
          <a:stretch/>
        </p:blipFill>
        <p:spPr>
          <a:xfrm>
            <a:off x="272613" y="1771048"/>
            <a:ext cx="7933087" cy="4400619"/>
          </a:xfrm>
          <a:prstGeom prst="rect">
            <a:avLst/>
          </a:prstGeom>
        </p:spPr>
      </p:pic>
      <p:sp>
        <p:nvSpPr>
          <p:cNvPr id="4" name="Rectangle: Rounded Corners 3">
            <a:extLst>
              <a:ext uri="{FF2B5EF4-FFF2-40B4-BE49-F238E27FC236}">
                <a16:creationId xmlns:a16="http://schemas.microsoft.com/office/drawing/2014/main" id="{EC8C2799-30BE-AB93-B713-4FB89B6D4556}"/>
              </a:ext>
            </a:extLst>
          </p:cNvPr>
          <p:cNvSpPr/>
          <p:nvPr/>
        </p:nvSpPr>
        <p:spPr>
          <a:xfrm>
            <a:off x="3031958" y="2666197"/>
            <a:ext cx="365760" cy="15400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7F36F25-7172-ADF3-0267-F1A3434D77C6}"/>
              </a:ext>
            </a:extLst>
          </p:cNvPr>
          <p:cNvSpPr/>
          <p:nvPr/>
        </p:nvSpPr>
        <p:spPr>
          <a:xfrm>
            <a:off x="3031958" y="3351998"/>
            <a:ext cx="365760" cy="15400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48C707-1F52-4E0D-2960-878544114997}"/>
              </a:ext>
            </a:extLst>
          </p:cNvPr>
          <p:cNvPicPr>
            <a:picLocks noChangeAspect="1"/>
          </p:cNvPicPr>
          <p:nvPr/>
        </p:nvPicPr>
        <p:blipFill>
          <a:blip r:embed="rId3"/>
          <a:stretch>
            <a:fillRect/>
          </a:stretch>
        </p:blipFill>
        <p:spPr>
          <a:xfrm>
            <a:off x="837147" y="907924"/>
            <a:ext cx="1723171" cy="1083832"/>
          </a:xfrm>
          <a:prstGeom prst="rect">
            <a:avLst/>
          </a:prstGeom>
        </p:spPr>
      </p:pic>
      <p:sp>
        <p:nvSpPr>
          <p:cNvPr id="9" name="TextBox 8">
            <a:extLst>
              <a:ext uri="{FF2B5EF4-FFF2-40B4-BE49-F238E27FC236}">
                <a16:creationId xmlns:a16="http://schemas.microsoft.com/office/drawing/2014/main" id="{36EEF792-F732-3F45-0CE6-3A2CED163892}"/>
              </a:ext>
            </a:extLst>
          </p:cNvPr>
          <p:cNvSpPr txBox="1"/>
          <p:nvPr/>
        </p:nvSpPr>
        <p:spPr>
          <a:xfrm>
            <a:off x="3185962" y="1179668"/>
            <a:ext cx="3397722" cy="369332"/>
          </a:xfrm>
          <a:prstGeom prst="rect">
            <a:avLst/>
          </a:prstGeom>
          <a:noFill/>
        </p:spPr>
        <p:txBody>
          <a:bodyPr wrap="square" rtlCol="0">
            <a:spAutoFit/>
          </a:bodyPr>
          <a:lstStyle/>
          <a:p>
            <a:r>
              <a:rPr lang="en-US" dirty="0"/>
              <a:t>117.7/127.2= about 93% !!!</a:t>
            </a:r>
          </a:p>
        </p:txBody>
      </p:sp>
      <p:sp>
        <p:nvSpPr>
          <p:cNvPr id="2" name="Rectangle: Rounded Corners 1">
            <a:extLst>
              <a:ext uri="{FF2B5EF4-FFF2-40B4-BE49-F238E27FC236}">
                <a16:creationId xmlns:a16="http://schemas.microsoft.com/office/drawing/2014/main" id="{D12C4CDF-E427-4315-0409-4CA833D884C3}"/>
              </a:ext>
            </a:extLst>
          </p:cNvPr>
          <p:cNvSpPr/>
          <p:nvPr/>
        </p:nvSpPr>
        <p:spPr>
          <a:xfrm>
            <a:off x="3031958" y="2415941"/>
            <a:ext cx="365760" cy="124165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C273-3822-D997-19BE-7A68F1343968}"/>
              </a:ext>
            </a:extLst>
          </p:cNvPr>
          <p:cNvSpPr>
            <a:spLocks noGrp="1"/>
          </p:cNvSpPr>
          <p:nvPr>
            <p:ph type="title"/>
          </p:nvPr>
        </p:nvSpPr>
        <p:spPr/>
        <p:txBody>
          <a:bodyPr/>
          <a:lstStyle/>
          <a:p>
            <a:r>
              <a:rPr lang="en-US" dirty="0"/>
              <a:t>Why Maotai has high gross margin?</a:t>
            </a:r>
          </a:p>
        </p:txBody>
      </p:sp>
      <p:sp>
        <p:nvSpPr>
          <p:cNvPr id="5" name="Content Placeholder 4">
            <a:extLst>
              <a:ext uri="{FF2B5EF4-FFF2-40B4-BE49-F238E27FC236}">
                <a16:creationId xmlns:a16="http://schemas.microsoft.com/office/drawing/2014/main" id="{941E523E-D745-8AED-4F94-C4B50A613598}"/>
              </a:ext>
            </a:extLst>
          </p:cNvPr>
          <p:cNvSpPr>
            <a:spLocks noGrp="1"/>
          </p:cNvSpPr>
          <p:nvPr>
            <p:ph sz="quarter" idx="18"/>
          </p:nvPr>
        </p:nvSpPr>
        <p:spPr>
          <a:xfrm>
            <a:off x="514353" y="1381410"/>
            <a:ext cx="8037512" cy="3469723"/>
          </a:xfrm>
        </p:spPr>
        <p:txBody>
          <a:bodyPr/>
          <a:lstStyle/>
          <a:p>
            <a:pPr marL="0" indent="0">
              <a:buNone/>
            </a:pPr>
            <a:r>
              <a:rPr lang="en-US" dirty="0"/>
              <a:t>Revenue side: </a:t>
            </a:r>
            <a:r>
              <a:rPr lang="en-US" b="0" i="0" dirty="0">
                <a:solidFill>
                  <a:srgbClr val="040C28"/>
                </a:solidFill>
                <a:effectLst/>
                <a:latin typeface="Google Sans"/>
              </a:rPr>
              <a:t>it is able to sell their product at a large premium price</a:t>
            </a:r>
          </a:p>
          <a:p>
            <a:pPr marL="0" indent="0">
              <a:buNone/>
            </a:pPr>
            <a:endParaRPr lang="en-US" dirty="0">
              <a:solidFill>
                <a:srgbClr val="040C28"/>
              </a:solidFill>
              <a:latin typeface="Google Sans"/>
            </a:endParaRPr>
          </a:p>
          <a:p>
            <a:pPr marL="0" indent="0">
              <a:buNone/>
            </a:pPr>
            <a:r>
              <a:rPr lang="en-US" dirty="0">
                <a:solidFill>
                  <a:srgbClr val="040C28"/>
                </a:solidFill>
                <a:latin typeface="Google Sans"/>
              </a:rPr>
              <a:t>Cost side: the inventory cost is low i.e., Maotai does not have to buy much inventories. The raw material is just water and yeast.</a:t>
            </a:r>
            <a:endParaRPr lang="en-US" dirty="0"/>
          </a:p>
        </p:txBody>
      </p:sp>
      <p:sp>
        <p:nvSpPr>
          <p:cNvPr id="10" name="Content Placeholder 9">
            <a:extLst>
              <a:ext uri="{FF2B5EF4-FFF2-40B4-BE49-F238E27FC236}">
                <a16:creationId xmlns:a16="http://schemas.microsoft.com/office/drawing/2014/main" id="{FB988612-B930-A6FE-E110-E23F542FC35A}"/>
              </a:ext>
            </a:extLst>
          </p:cNvPr>
          <p:cNvSpPr>
            <a:spLocks noGrp="1"/>
          </p:cNvSpPr>
          <p:nvPr>
            <p:ph sz="quarter" idx="23"/>
          </p:nvPr>
        </p:nvSpPr>
        <p:spPr/>
        <p:txBody>
          <a:bodyPr/>
          <a:lstStyle/>
          <a:p>
            <a:endParaRPr lang="en-US"/>
          </a:p>
        </p:txBody>
      </p:sp>
    </p:spTree>
    <p:extLst>
      <p:ext uri="{BB962C8B-B14F-4D97-AF65-F5344CB8AC3E}">
        <p14:creationId xmlns:p14="http://schemas.microsoft.com/office/powerpoint/2010/main" val="24775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E263-0F9C-FB0A-4928-007578E819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11F8DA-6E61-F2CF-426A-BE9BBFE83C20}"/>
              </a:ext>
            </a:extLst>
          </p:cNvPr>
          <p:cNvSpPr>
            <a:spLocks noGrp="1"/>
          </p:cNvSpPr>
          <p:nvPr>
            <p:ph sz="quarter" idx="12"/>
          </p:nvPr>
        </p:nvSpPr>
        <p:spPr/>
        <p:txBody>
          <a:bodyPr/>
          <a:lstStyle/>
          <a:p>
            <a:endParaRPr lang="en-US"/>
          </a:p>
        </p:txBody>
      </p:sp>
      <p:sp>
        <p:nvSpPr>
          <p:cNvPr id="4" name="Picture Placeholder 3">
            <a:extLst>
              <a:ext uri="{FF2B5EF4-FFF2-40B4-BE49-F238E27FC236}">
                <a16:creationId xmlns:a16="http://schemas.microsoft.com/office/drawing/2014/main" id="{143E45A5-2B9D-7F74-2735-F9C3736DB04F}"/>
              </a:ext>
            </a:extLst>
          </p:cNvPr>
          <p:cNvSpPr>
            <a:spLocks noGrp="1"/>
          </p:cNvSpPr>
          <p:nvPr>
            <p:ph type="pic" sz="quarter" idx="17"/>
          </p:nvPr>
        </p:nvSpPr>
        <p:spPr/>
        <p:txBody>
          <a:bodyPr/>
          <a:lstStyle/>
          <a:p>
            <a:endParaRPr lang="en-US"/>
          </a:p>
        </p:txBody>
      </p:sp>
      <p:sp>
        <p:nvSpPr>
          <p:cNvPr id="5" name="Content Placeholder 4">
            <a:extLst>
              <a:ext uri="{FF2B5EF4-FFF2-40B4-BE49-F238E27FC236}">
                <a16:creationId xmlns:a16="http://schemas.microsoft.com/office/drawing/2014/main" id="{4E0EBBB5-8866-43D0-C0F9-FB9BE92E708B}"/>
              </a:ext>
            </a:extLst>
          </p:cNvPr>
          <p:cNvSpPr>
            <a:spLocks noGrp="1"/>
          </p:cNvSpPr>
          <p:nvPr>
            <p:ph sz="quarter" idx="18"/>
          </p:nvPr>
        </p:nvSpPr>
        <p:spPr/>
        <p:txBody>
          <a:bodyPr/>
          <a:lstStyle/>
          <a:p>
            <a:endParaRPr lang="en-US"/>
          </a:p>
        </p:txBody>
      </p:sp>
      <p:sp>
        <p:nvSpPr>
          <p:cNvPr id="6" name="Table Placeholder 5">
            <a:extLst>
              <a:ext uri="{FF2B5EF4-FFF2-40B4-BE49-F238E27FC236}">
                <a16:creationId xmlns:a16="http://schemas.microsoft.com/office/drawing/2014/main" id="{67104D81-96A7-FC74-3D37-B181E547487F}"/>
              </a:ext>
            </a:extLst>
          </p:cNvPr>
          <p:cNvSpPr>
            <a:spLocks noGrp="1"/>
          </p:cNvSpPr>
          <p:nvPr>
            <p:ph type="tbl" sz="quarter" idx="19"/>
          </p:nvPr>
        </p:nvSpPr>
        <p:spPr/>
        <p:txBody>
          <a:bodyPr/>
          <a:lstStyle/>
          <a:p>
            <a:endParaRPr lang="en-US"/>
          </a:p>
        </p:txBody>
      </p:sp>
      <p:sp>
        <p:nvSpPr>
          <p:cNvPr id="7" name="Content Placeholder 6">
            <a:extLst>
              <a:ext uri="{FF2B5EF4-FFF2-40B4-BE49-F238E27FC236}">
                <a16:creationId xmlns:a16="http://schemas.microsoft.com/office/drawing/2014/main" id="{05279FF4-F501-FDBD-365D-C9D40C979AB6}"/>
              </a:ext>
            </a:extLst>
          </p:cNvPr>
          <p:cNvSpPr>
            <a:spLocks noGrp="1"/>
          </p:cNvSpPr>
          <p:nvPr>
            <p:ph sz="quarter" idx="20"/>
          </p:nvPr>
        </p:nvSpPr>
        <p:spPr/>
        <p:txBody>
          <a:bodyPr/>
          <a:lstStyle/>
          <a:p>
            <a:endParaRPr lang="en-US"/>
          </a:p>
        </p:txBody>
      </p:sp>
      <p:sp>
        <p:nvSpPr>
          <p:cNvPr id="8" name="Content Placeholder 7">
            <a:extLst>
              <a:ext uri="{FF2B5EF4-FFF2-40B4-BE49-F238E27FC236}">
                <a16:creationId xmlns:a16="http://schemas.microsoft.com/office/drawing/2014/main" id="{29108161-0E89-FACE-26FD-F356E1680683}"/>
              </a:ext>
            </a:extLst>
          </p:cNvPr>
          <p:cNvSpPr>
            <a:spLocks noGrp="1"/>
          </p:cNvSpPr>
          <p:nvPr>
            <p:ph sz="quarter" idx="21"/>
          </p:nvPr>
        </p:nvSpPr>
        <p:spPr/>
        <p:txBody>
          <a:bodyPr/>
          <a:lstStyle/>
          <a:p>
            <a:endParaRPr lang="en-US"/>
          </a:p>
        </p:txBody>
      </p:sp>
      <p:sp>
        <p:nvSpPr>
          <p:cNvPr id="9" name="Picture Placeholder 8">
            <a:extLst>
              <a:ext uri="{FF2B5EF4-FFF2-40B4-BE49-F238E27FC236}">
                <a16:creationId xmlns:a16="http://schemas.microsoft.com/office/drawing/2014/main" id="{8AAAFA0E-C7A2-C317-80AB-46B291BEFEEB}"/>
              </a:ext>
            </a:extLst>
          </p:cNvPr>
          <p:cNvSpPr>
            <a:spLocks noGrp="1"/>
          </p:cNvSpPr>
          <p:nvPr>
            <p:ph type="pic" sz="quarter" idx="22"/>
          </p:nvPr>
        </p:nvSpPr>
        <p:spPr/>
        <p:txBody>
          <a:bodyPr/>
          <a:lstStyle/>
          <a:p>
            <a:endParaRPr lang="en-US"/>
          </a:p>
        </p:txBody>
      </p:sp>
      <p:sp>
        <p:nvSpPr>
          <p:cNvPr id="10" name="Content Placeholder 9">
            <a:extLst>
              <a:ext uri="{FF2B5EF4-FFF2-40B4-BE49-F238E27FC236}">
                <a16:creationId xmlns:a16="http://schemas.microsoft.com/office/drawing/2014/main" id="{75C7AB0B-7C18-DCCA-2FBD-1FE35A1F3018}"/>
              </a:ext>
            </a:extLst>
          </p:cNvPr>
          <p:cNvSpPr>
            <a:spLocks noGrp="1"/>
          </p:cNvSpPr>
          <p:nvPr>
            <p:ph sz="quarter" idx="23"/>
          </p:nvPr>
        </p:nvSpPr>
        <p:spPr/>
        <p:txBody>
          <a:bodyPr/>
          <a:lstStyle/>
          <a:p>
            <a:endParaRPr lang="en-US"/>
          </a:p>
        </p:txBody>
      </p:sp>
      <p:sp>
        <p:nvSpPr>
          <p:cNvPr id="11" name="Content Placeholder 10">
            <a:extLst>
              <a:ext uri="{FF2B5EF4-FFF2-40B4-BE49-F238E27FC236}">
                <a16:creationId xmlns:a16="http://schemas.microsoft.com/office/drawing/2014/main" id="{AC8B60C4-E336-EFBD-D741-2EDAB095E380}"/>
              </a:ext>
            </a:extLst>
          </p:cNvPr>
          <p:cNvSpPr>
            <a:spLocks noGrp="1"/>
          </p:cNvSpPr>
          <p:nvPr>
            <p:ph sz="quarter" idx="24"/>
          </p:nvPr>
        </p:nvSpPr>
        <p:spPr/>
        <p:txBody>
          <a:bodyPr/>
          <a:lstStyle/>
          <a:p>
            <a:endParaRPr lang="en-US"/>
          </a:p>
        </p:txBody>
      </p:sp>
      <p:sp>
        <p:nvSpPr>
          <p:cNvPr id="12" name="Content Placeholder 11">
            <a:extLst>
              <a:ext uri="{FF2B5EF4-FFF2-40B4-BE49-F238E27FC236}">
                <a16:creationId xmlns:a16="http://schemas.microsoft.com/office/drawing/2014/main" id="{72720613-96B9-3211-6403-CF3C43496AD5}"/>
              </a:ext>
            </a:extLst>
          </p:cNvPr>
          <p:cNvSpPr>
            <a:spLocks noGrp="1"/>
          </p:cNvSpPr>
          <p:nvPr>
            <p:ph sz="quarter" idx="25"/>
          </p:nvPr>
        </p:nvSpPr>
        <p:spPr/>
        <p:txBody>
          <a:bodyPr/>
          <a:lstStyle/>
          <a:p>
            <a:endParaRPr lang="en-US"/>
          </a:p>
        </p:txBody>
      </p:sp>
      <p:sp>
        <p:nvSpPr>
          <p:cNvPr id="13" name="Content Placeholder 12">
            <a:extLst>
              <a:ext uri="{FF2B5EF4-FFF2-40B4-BE49-F238E27FC236}">
                <a16:creationId xmlns:a16="http://schemas.microsoft.com/office/drawing/2014/main" id="{8793F9A0-78C5-26B8-B15C-1DB76DE7E83C}"/>
              </a:ext>
            </a:extLst>
          </p:cNvPr>
          <p:cNvSpPr>
            <a:spLocks noGrp="1"/>
          </p:cNvSpPr>
          <p:nvPr>
            <p:ph sz="quarter" idx="26"/>
          </p:nvPr>
        </p:nvSpPr>
        <p:spPr/>
        <p:txBody>
          <a:bodyPr/>
          <a:lstStyle/>
          <a:p>
            <a:endParaRPr lang="en-US"/>
          </a:p>
        </p:txBody>
      </p:sp>
      <p:sp>
        <p:nvSpPr>
          <p:cNvPr id="14" name="Content Placeholder 13">
            <a:extLst>
              <a:ext uri="{FF2B5EF4-FFF2-40B4-BE49-F238E27FC236}">
                <a16:creationId xmlns:a16="http://schemas.microsoft.com/office/drawing/2014/main" id="{7457B977-C04F-4678-03F9-C7DDCCE9C8A8}"/>
              </a:ext>
            </a:extLst>
          </p:cNvPr>
          <p:cNvSpPr>
            <a:spLocks noGrp="1"/>
          </p:cNvSpPr>
          <p:nvPr>
            <p:ph sz="quarter" idx="27"/>
          </p:nvPr>
        </p:nvSpPr>
        <p:spPr/>
        <p:txBody>
          <a:bodyPr/>
          <a:lstStyle/>
          <a:p>
            <a:endParaRPr lang="en-US"/>
          </a:p>
        </p:txBody>
      </p:sp>
      <p:pic>
        <p:nvPicPr>
          <p:cNvPr id="3074" name="Picture 2" descr="历史首次！茅台市值瞬间超工行|茅台_新浪财经_新浪网">
            <a:extLst>
              <a:ext uri="{FF2B5EF4-FFF2-40B4-BE49-F238E27FC236}">
                <a16:creationId xmlns:a16="http://schemas.microsoft.com/office/drawing/2014/main" id="{D94B8E49-2F5D-AD48-48B0-70EACDD29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71487"/>
            <a:ext cx="7830152" cy="562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079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Operating Expenses</a:t>
            </a:r>
          </a:p>
        </p:txBody>
      </p:sp>
      <p:sp>
        <p:nvSpPr>
          <p:cNvPr id="6" name="Content Placeholder 5">
            <a:extLst>
              <a:ext uri="{FF2B5EF4-FFF2-40B4-BE49-F238E27FC236}">
                <a16:creationId xmlns:a16="http://schemas.microsoft.com/office/drawing/2014/main" id="{29A967D3-BC5E-9AB1-59C7-822C24CA0AA2}"/>
              </a:ext>
            </a:extLst>
          </p:cNvPr>
          <p:cNvSpPr>
            <a:spLocks noGrp="1"/>
          </p:cNvSpPr>
          <p:nvPr>
            <p:ph sz="quarter" idx="12"/>
          </p:nvPr>
        </p:nvSpPr>
        <p:spPr>
          <a:xfrm>
            <a:off x="513862" y="1309567"/>
            <a:ext cx="8115301" cy="955341"/>
          </a:xfrm>
        </p:spPr>
        <p:txBody>
          <a:bodyPr>
            <a:normAutofit/>
          </a:bodyPr>
          <a:lstStyle/>
          <a:p>
            <a:pPr marL="0" indent="0">
              <a:buNone/>
            </a:pPr>
            <a:r>
              <a:rPr lang="en-US" sz="2600" dirty="0"/>
              <a:t>Incurred in the process of earning sales revenue. Operating expense for PW Audio Supply include the following.</a:t>
            </a:r>
          </a:p>
        </p:txBody>
      </p:sp>
      <p:graphicFrame>
        <p:nvGraphicFramePr>
          <p:cNvPr id="4" name="Picture Placeholder 3">
            <a:extLst>
              <a:ext uri="{FF2B5EF4-FFF2-40B4-BE49-F238E27FC236}">
                <a16:creationId xmlns:a16="http://schemas.microsoft.com/office/drawing/2014/main" id="{968C964A-1817-243B-52C1-44FAA568D733}"/>
              </a:ext>
            </a:extLst>
          </p:cNvPr>
          <p:cNvGraphicFramePr>
            <a:graphicFrameLocks noGrp="1"/>
          </p:cNvGraphicFramePr>
          <p:nvPr>
            <p:ph type="pic" sz="quarter" idx="17"/>
            <p:extLst>
              <p:ext uri="{D42A27DB-BD31-4B8C-83A1-F6EECF244321}">
                <p14:modId xmlns:p14="http://schemas.microsoft.com/office/powerpoint/2010/main" val="1146188692"/>
              </p:ext>
            </p:extLst>
          </p:nvPr>
        </p:nvGraphicFramePr>
        <p:xfrm>
          <a:off x="1461412" y="2235164"/>
          <a:ext cx="5657183" cy="3657600"/>
        </p:xfrm>
        <a:graphic>
          <a:graphicData uri="http://schemas.openxmlformats.org/drawingml/2006/table">
            <a:tbl>
              <a:tblPr firstRow="1">
                <a:tableStyleId>{2D5ABB26-0587-4C30-8999-92F81FD0307C}</a:tableStyleId>
              </a:tblPr>
              <a:tblGrid>
                <a:gridCol w="4213524">
                  <a:extLst>
                    <a:ext uri="{9D8B030D-6E8A-4147-A177-3AD203B41FA5}">
                      <a16:colId xmlns:a16="http://schemas.microsoft.com/office/drawing/2014/main" val="20000"/>
                    </a:ext>
                  </a:extLst>
                </a:gridCol>
                <a:gridCol w="1443659">
                  <a:extLst>
                    <a:ext uri="{9D8B030D-6E8A-4147-A177-3AD203B41FA5}">
                      <a16:colId xmlns:a16="http://schemas.microsoft.com/office/drawing/2014/main" val="20001"/>
                    </a:ext>
                  </a:extLst>
                </a:gridCol>
              </a:tblGrid>
              <a:tr h="203728">
                <a:tc>
                  <a:txBody>
                    <a:bodyPr/>
                    <a:lstStyle/>
                    <a:p>
                      <a:pPr algn="l" fontAlgn="b"/>
                      <a:r>
                        <a:rPr lang="en-US" sz="2400" b="1" u="none" strike="noStrike" kern="1200" dirty="0">
                          <a:solidFill>
                            <a:schemeClr val="accent2"/>
                          </a:solidFill>
                          <a:effectLst/>
                        </a:rPr>
                        <a:t>Operating expenses</a:t>
                      </a:r>
                      <a:endParaRPr lang="en-US" sz="2400" b="1" u="none" strike="noStrike" kern="1200" dirty="0">
                        <a:solidFill>
                          <a:schemeClr val="accent2"/>
                        </a:solidFill>
                        <a:effectLst/>
                        <a:latin typeface="+mn-lt"/>
                        <a:ea typeface="+mn-ea"/>
                        <a:cs typeface="+mn-cs"/>
                      </a:endParaRPr>
                    </a:p>
                  </a:txBody>
                  <a:tcPr marL="110642" marR="110642" anchor="b"/>
                </a:tc>
                <a:tc>
                  <a:txBody>
                    <a:bodyPr/>
                    <a:lstStyle/>
                    <a:p>
                      <a:pPr algn="r" fontAlgn="b"/>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0"/>
                  </a:ext>
                </a:extLst>
              </a:tr>
              <a:tr h="203728">
                <a:tc>
                  <a:txBody>
                    <a:bodyPr/>
                    <a:lstStyle/>
                    <a:p>
                      <a:pPr marL="0" indent="0" algn="l" fontAlgn="b"/>
                      <a:r>
                        <a:rPr lang="en-US" sz="2400" u="none" strike="noStrike" kern="1200" dirty="0">
                          <a:solidFill>
                            <a:schemeClr val="dk1"/>
                          </a:solidFill>
                          <a:effectLst/>
                        </a:rPr>
                        <a:t>Salaries and wages expense </a:t>
                      </a:r>
                      <a:endParaRPr lang="en-US" sz="2400" u="none" strike="noStrike" kern="1200" dirty="0">
                        <a:solidFill>
                          <a:schemeClr val="dk1"/>
                        </a:solidFill>
                        <a:effectLst/>
                        <a:latin typeface="+mn-lt"/>
                        <a:ea typeface="+mn-ea"/>
                        <a:cs typeface="+mn-cs"/>
                      </a:endParaRPr>
                    </a:p>
                  </a:txBody>
                  <a:tcPr marL="110642" marR="110642" anchor="b"/>
                </a:tc>
                <a:tc>
                  <a:txBody>
                    <a:bodyPr/>
                    <a:lstStyle/>
                    <a:p>
                      <a:pPr algn="r" fontAlgn="b"/>
                      <a:r>
                        <a:rPr lang="en-US" sz="2400" u="none" strike="noStrike" dirty="0">
                          <a:effectLst/>
                        </a:rPr>
                        <a:t>€  64,000</a:t>
                      </a:r>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1"/>
                  </a:ext>
                </a:extLst>
              </a:tr>
              <a:tr h="203728">
                <a:tc>
                  <a:txBody>
                    <a:bodyPr/>
                    <a:lstStyle/>
                    <a:p>
                      <a:pPr marL="0" indent="0" algn="l" fontAlgn="b"/>
                      <a:r>
                        <a:rPr lang="en-US" sz="2400" u="none" strike="noStrike" dirty="0">
                          <a:effectLst/>
                        </a:rPr>
                        <a:t>Utilities expense </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u="none" strike="noStrike" dirty="0">
                          <a:effectLst/>
                        </a:rPr>
                        <a:t>17,000</a:t>
                      </a:r>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2"/>
                  </a:ext>
                </a:extLst>
              </a:tr>
              <a:tr h="203728">
                <a:tc>
                  <a:txBody>
                    <a:bodyPr/>
                    <a:lstStyle/>
                    <a:p>
                      <a:pPr marL="0" indent="0" algn="l" fontAlgn="b"/>
                      <a:r>
                        <a:rPr lang="en-US" sz="2400" b="0" u="none" strike="noStrike" dirty="0">
                          <a:solidFill>
                            <a:srgbClr val="000000"/>
                          </a:solidFill>
                          <a:effectLst/>
                        </a:rPr>
                        <a:t>Advertising expense</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u="none" strike="noStrike" dirty="0">
                          <a:effectLst/>
                        </a:rPr>
                        <a:t>16,000</a:t>
                      </a:r>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3"/>
                  </a:ext>
                </a:extLst>
              </a:tr>
              <a:tr h="20372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0" u="none" strike="noStrike" dirty="0">
                          <a:solidFill>
                            <a:srgbClr val="000000"/>
                          </a:solidFill>
                          <a:effectLst/>
                        </a:rPr>
                        <a:t>Depreciation</a:t>
                      </a:r>
                      <a:r>
                        <a:rPr lang="en-US" sz="2400" b="0" u="none" strike="noStrike" baseline="0" dirty="0">
                          <a:solidFill>
                            <a:srgbClr val="000000"/>
                          </a:solidFill>
                          <a:effectLst/>
                        </a:rPr>
                        <a:t> expense</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b="0" u="none" strike="noStrike" dirty="0">
                          <a:solidFill>
                            <a:srgbClr val="000000"/>
                          </a:solidFill>
                          <a:effectLst/>
                        </a:rPr>
                        <a:t>8,000</a:t>
                      </a:r>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4"/>
                  </a:ext>
                </a:extLst>
              </a:tr>
              <a:tr h="203728">
                <a:tc>
                  <a:txBody>
                    <a:bodyPr/>
                    <a:lstStyle/>
                    <a:p>
                      <a:pPr marL="0" indent="0" algn="l" fontAlgn="b"/>
                      <a:r>
                        <a:rPr lang="en-US" sz="2400" b="0" u="none" strike="noStrike" dirty="0">
                          <a:solidFill>
                            <a:srgbClr val="000000"/>
                          </a:solidFill>
                          <a:effectLst/>
                        </a:rPr>
                        <a:t>Freight-out</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u="none" strike="noStrike" dirty="0">
                          <a:effectLst/>
                        </a:rPr>
                        <a:t>7,000</a:t>
                      </a:r>
                      <a:endParaRPr lang="en-US" sz="2400" b="0" i="0" u="none" strike="noStrike" dirty="0">
                        <a:solidFill>
                          <a:srgbClr val="000000"/>
                        </a:solidFill>
                        <a:effectLst/>
                        <a:latin typeface="+mn-lt"/>
                      </a:endParaRPr>
                    </a:p>
                  </a:txBody>
                  <a:tcPr marL="110642" marR="110642" anchor="b"/>
                </a:tc>
                <a:extLst>
                  <a:ext uri="{0D108BD9-81ED-4DB2-BD59-A6C34878D82A}">
                    <a16:rowId xmlns:a16="http://schemas.microsoft.com/office/drawing/2014/main" val="10005"/>
                  </a:ext>
                </a:extLst>
              </a:tr>
              <a:tr h="203728">
                <a:tc>
                  <a:txBody>
                    <a:bodyPr/>
                    <a:lstStyle/>
                    <a:p>
                      <a:pPr marL="0" indent="0" algn="l" fontAlgn="b"/>
                      <a:r>
                        <a:rPr lang="en-US" sz="2400" u="none" strike="noStrike" dirty="0">
                          <a:effectLst/>
                        </a:rPr>
                        <a:t>Insurance expense </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b="0" u="none" strike="noStrike" dirty="0">
                          <a:solidFill>
                            <a:srgbClr val="000000"/>
                          </a:solidFill>
                          <a:effectLst/>
                        </a:rPr>
                        <a:t>2,000</a:t>
                      </a:r>
                      <a:endParaRPr lang="en-US" sz="2400" b="0" i="0" u="none" strike="noStrike" dirty="0">
                        <a:solidFill>
                          <a:srgbClr val="000000"/>
                        </a:solidFill>
                        <a:effectLst/>
                        <a:latin typeface="+mn-lt"/>
                      </a:endParaRPr>
                    </a:p>
                  </a:txBody>
                  <a:tcPr marL="110642" marR="110642"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03728">
                <a:tc>
                  <a:txBody>
                    <a:bodyPr/>
                    <a:lstStyle/>
                    <a:p>
                      <a:pPr marL="0" indent="354013" algn="l" fontAlgn="b"/>
                      <a:r>
                        <a:rPr lang="en-US" sz="2400" u="none" strike="noStrike" dirty="0">
                          <a:effectLst/>
                        </a:rPr>
                        <a:t>Total operating expenses </a:t>
                      </a:r>
                      <a:endParaRPr lang="en-US" sz="2400" b="0" i="0" u="none" strike="noStrike" dirty="0">
                        <a:solidFill>
                          <a:srgbClr val="000000"/>
                        </a:solidFill>
                        <a:effectLst/>
                        <a:latin typeface="+mn-lt"/>
                      </a:endParaRPr>
                    </a:p>
                  </a:txBody>
                  <a:tcPr marL="110642" marR="110642" anchor="b"/>
                </a:tc>
                <a:tc>
                  <a:txBody>
                    <a:bodyPr/>
                    <a:lstStyle/>
                    <a:p>
                      <a:pPr algn="r" fontAlgn="b"/>
                      <a:r>
                        <a:rPr lang="en-US" sz="2400" u="none" strike="noStrike" kern="1200" dirty="0">
                          <a:solidFill>
                            <a:schemeClr val="dk1"/>
                          </a:solidFill>
                          <a:effectLst/>
                        </a:rPr>
                        <a:t>€114,000</a:t>
                      </a:r>
                      <a:endParaRPr lang="en-US" sz="2400" u="none" strike="noStrike" kern="1200" dirty="0">
                        <a:solidFill>
                          <a:schemeClr val="dk1"/>
                        </a:solidFill>
                        <a:effectLst/>
                        <a:latin typeface="+mn-lt"/>
                        <a:ea typeface="+mn-ea"/>
                        <a:cs typeface="+mn-cs"/>
                      </a:endParaRPr>
                    </a:p>
                  </a:txBody>
                  <a:tcPr marL="110642" marR="110642"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9" name="Content Placeholder 8">
            <a:extLst>
              <a:ext uri="{FF2B5EF4-FFF2-40B4-BE49-F238E27FC236}">
                <a16:creationId xmlns:a16="http://schemas.microsoft.com/office/drawing/2014/main" id="{AB4E65F3-AF68-93CF-6544-48D491A55AB3}"/>
              </a:ext>
            </a:extLst>
          </p:cNvPr>
          <p:cNvSpPr>
            <a:spLocks noGrp="1"/>
          </p:cNvSpPr>
          <p:nvPr>
            <p:ph sz="quarter" idx="18"/>
          </p:nvPr>
        </p:nvSpPr>
        <p:spPr>
          <a:xfrm>
            <a:off x="1015467" y="6000346"/>
            <a:ext cx="4136476" cy="390405"/>
          </a:xfrm>
        </p:spPr>
        <p:txBody>
          <a:bodyPr>
            <a:normAutofit lnSpcReduction="10000"/>
          </a:bodyPr>
          <a:lstStyle/>
          <a:p>
            <a:pPr marL="0" indent="0">
              <a:buNone/>
            </a:pPr>
            <a:r>
              <a:rPr lang="en-CA" sz="2000" b="1" dirty="0"/>
              <a:t>Illustration 5.12: </a:t>
            </a:r>
            <a:r>
              <a:rPr lang="en-US" sz="2000" dirty="0"/>
              <a:t>Operating expenses</a:t>
            </a:r>
            <a:endParaRPr lang="en-CA" sz="2000" dirty="0"/>
          </a:p>
        </p:txBody>
      </p:sp>
      <p:sp>
        <p:nvSpPr>
          <p:cNvPr id="12" name="Content Placeholder 5">
            <a:extLst>
              <a:ext uri="{FF2B5EF4-FFF2-40B4-BE49-F238E27FC236}">
                <a16:creationId xmlns:a16="http://schemas.microsoft.com/office/drawing/2014/main" id="{DFDAF982-1EAE-8C18-A6F6-ACC9090C05F9}"/>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4067226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3F343-DA91-7D4A-C875-90E8E263CD23}"/>
              </a:ext>
            </a:extLst>
          </p:cNvPr>
          <p:cNvSpPr>
            <a:spLocks noGrp="1"/>
          </p:cNvSpPr>
          <p:nvPr>
            <p:ph type="title"/>
          </p:nvPr>
        </p:nvSpPr>
        <p:spPr/>
        <p:txBody>
          <a:bodyPr/>
          <a:lstStyle/>
          <a:p>
            <a:r>
              <a:rPr lang="en-IN" dirty="0"/>
              <a:t>Other Income and Expense</a:t>
            </a:r>
          </a:p>
        </p:txBody>
      </p:sp>
      <p:sp>
        <p:nvSpPr>
          <p:cNvPr id="6" name="Content Placeholder 5">
            <a:extLst>
              <a:ext uri="{FF2B5EF4-FFF2-40B4-BE49-F238E27FC236}">
                <a16:creationId xmlns:a16="http://schemas.microsoft.com/office/drawing/2014/main" id="{29A967D3-BC5E-9AB1-59C7-822C24CA0AA2}"/>
              </a:ext>
            </a:extLst>
          </p:cNvPr>
          <p:cNvSpPr>
            <a:spLocks noGrp="1"/>
          </p:cNvSpPr>
          <p:nvPr>
            <p:ph sz="quarter" idx="12"/>
          </p:nvPr>
        </p:nvSpPr>
        <p:spPr>
          <a:xfrm>
            <a:off x="513862" y="1309567"/>
            <a:ext cx="8115301" cy="946073"/>
          </a:xfrm>
        </p:spPr>
        <p:txBody>
          <a:bodyPr>
            <a:normAutofit/>
          </a:bodyPr>
          <a:lstStyle/>
          <a:p>
            <a:pPr marL="0" indent="0">
              <a:buNone/>
            </a:pPr>
            <a:r>
              <a:rPr lang="en-US" sz="2600" dirty="0"/>
              <a:t>Various revenues and gains and expenses and losses that are </a:t>
            </a:r>
            <a:r>
              <a:rPr lang="en-US" sz="2600" dirty="0">
                <a:solidFill>
                  <a:srgbClr val="FF0000"/>
                </a:solidFill>
              </a:rPr>
              <a:t>unrelated to the company’s main line of operations</a:t>
            </a:r>
            <a:r>
              <a:rPr lang="en-US" sz="2600" dirty="0"/>
              <a:t>.</a:t>
            </a:r>
          </a:p>
        </p:txBody>
      </p:sp>
      <p:graphicFrame>
        <p:nvGraphicFramePr>
          <p:cNvPr id="19" name="Table 19">
            <a:extLst>
              <a:ext uri="{FF2B5EF4-FFF2-40B4-BE49-F238E27FC236}">
                <a16:creationId xmlns:a16="http://schemas.microsoft.com/office/drawing/2014/main" id="{8536C75E-A1B3-05BE-D860-8EE0AA2929EC}"/>
              </a:ext>
            </a:extLst>
          </p:cNvPr>
          <p:cNvGraphicFramePr>
            <a:graphicFrameLocks noGrp="1"/>
          </p:cNvGraphicFramePr>
          <p:nvPr>
            <p:ph type="tbl" sz="quarter" idx="19"/>
            <p:extLst>
              <p:ext uri="{D42A27DB-BD31-4B8C-83A1-F6EECF244321}">
                <p14:modId xmlns:p14="http://schemas.microsoft.com/office/powerpoint/2010/main" val="558234319"/>
              </p:ext>
            </p:extLst>
          </p:nvPr>
        </p:nvGraphicFramePr>
        <p:xfrm>
          <a:off x="676196" y="2315716"/>
          <a:ext cx="7828380" cy="3108960"/>
        </p:xfrm>
        <a:graphic>
          <a:graphicData uri="http://schemas.openxmlformats.org/drawingml/2006/table">
            <a:tbl>
              <a:tblPr firstRow="1" bandRow="1"/>
              <a:tblGrid>
                <a:gridCol w="7828380">
                  <a:extLst>
                    <a:ext uri="{9D8B030D-6E8A-4147-A177-3AD203B41FA5}">
                      <a16:colId xmlns:a16="http://schemas.microsoft.com/office/drawing/2014/main" val="2530672208"/>
                    </a:ext>
                  </a:extLst>
                </a:gridCol>
              </a:tblGrid>
              <a:tr h="370840">
                <a:tc>
                  <a:txBody>
                    <a:bodyPr/>
                    <a:lstStyle/>
                    <a:p>
                      <a:pPr algn="ctr"/>
                      <a:r>
                        <a:rPr lang="en-US" sz="2000" b="1" dirty="0"/>
                        <a:t>Other Income </a:t>
                      </a:r>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2553276"/>
                  </a:ext>
                </a:extLst>
              </a:tr>
              <a:tr h="370840">
                <a:tc>
                  <a:txBody>
                    <a:bodyPr/>
                    <a:lstStyle/>
                    <a:p>
                      <a:r>
                        <a:rPr lang="en-US" sz="2000" b="1" dirty="0"/>
                        <a:t>Interest revenue </a:t>
                      </a:r>
                      <a:r>
                        <a:rPr lang="en-US" sz="2000" dirty="0"/>
                        <a:t>from notes receivable and marketable securities.</a:t>
                      </a:r>
                    </a:p>
                    <a:p>
                      <a:r>
                        <a:rPr lang="en-US" sz="2000" b="1" dirty="0"/>
                        <a:t>Dividend revenue </a:t>
                      </a:r>
                      <a:r>
                        <a:rPr lang="en-US" sz="2000" dirty="0"/>
                        <a:t>from investments in ordinary shares.</a:t>
                      </a:r>
                    </a:p>
                    <a:p>
                      <a:r>
                        <a:rPr lang="en-US" sz="2000" b="1" dirty="0"/>
                        <a:t>Rent revenue from </a:t>
                      </a:r>
                      <a:r>
                        <a:rPr lang="en-US" sz="2000" dirty="0"/>
                        <a:t>subleasing a portion of the store.</a:t>
                      </a:r>
                    </a:p>
                    <a:p>
                      <a:r>
                        <a:rPr lang="en-US" sz="2000" b="1" dirty="0"/>
                        <a:t>Gain </a:t>
                      </a:r>
                      <a:r>
                        <a:rPr lang="en-US" sz="2000" dirty="0"/>
                        <a:t>from the sale of property, plant, and equipment. </a:t>
                      </a: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5255242"/>
                  </a:ext>
                </a:extLst>
              </a:tr>
              <a:tr h="370840">
                <a:tc>
                  <a:txBody>
                    <a:bodyPr/>
                    <a:lstStyle/>
                    <a:p>
                      <a:pPr algn="ctr"/>
                      <a:r>
                        <a:rPr lang="en-US" sz="2000" b="1" dirty="0"/>
                        <a:t>Other Expense </a:t>
                      </a:r>
                    </a:p>
                  </a:txBody>
                  <a:tcPr>
                    <a:lnL w="12700" cmpd="sng">
                      <a:noFill/>
                      <a:prstDash val="soli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49822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t>Casualty losses </a:t>
                      </a:r>
                      <a:r>
                        <a:rPr lang="en-US" sz="2000" dirty="0"/>
                        <a:t>from such causes as vandalism and accidents.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t>Loss</a:t>
                      </a:r>
                      <a:r>
                        <a:rPr lang="en-US" sz="2000" dirty="0"/>
                        <a:t> from the sale or abandonment of property, plant, and equipment.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t>Loss</a:t>
                      </a:r>
                      <a:r>
                        <a:rPr lang="en-US" sz="2000" dirty="0"/>
                        <a:t> from strikes by employees and suppliers. </a:t>
                      </a:r>
                    </a:p>
                  </a:txBody>
                  <a:tcP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61245371"/>
                  </a:ext>
                </a:extLst>
              </a:tr>
            </a:tbl>
          </a:graphicData>
        </a:graphic>
      </p:graphicFrame>
      <p:sp>
        <p:nvSpPr>
          <p:cNvPr id="9" name="Content Placeholder 8">
            <a:extLst>
              <a:ext uri="{FF2B5EF4-FFF2-40B4-BE49-F238E27FC236}">
                <a16:creationId xmlns:a16="http://schemas.microsoft.com/office/drawing/2014/main" id="{AB4E65F3-AF68-93CF-6544-48D491A55AB3}"/>
              </a:ext>
            </a:extLst>
          </p:cNvPr>
          <p:cNvSpPr>
            <a:spLocks noGrp="1"/>
          </p:cNvSpPr>
          <p:nvPr>
            <p:ph sz="quarter" idx="18"/>
          </p:nvPr>
        </p:nvSpPr>
        <p:spPr>
          <a:xfrm>
            <a:off x="592138" y="5807419"/>
            <a:ext cx="8037512" cy="455792"/>
          </a:xfrm>
        </p:spPr>
        <p:txBody>
          <a:bodyPr>
            <a:normAutofit/>
          </a:bodyPr>
          <a:lstStyle/>
          <a:p>
            <a:pPr marL="0" indent="0">
              <a:buNone/>
            </a:pPr>
            <a:r>
              <a:rPr lang="en-CA" sz="2000" b="1" dirty="0"/>
              <a:t>Illustration 5.13: </a:t>
            </a:r>
            <a:r>
              <a:rPr lang="en-US" sz="2000" dirty="0"/>
              <a:t>Examples of other income and expense</a:t>
            </a:r>
            <a:endParaRPr lang="en-CA" sz="2000" dirty="0"/>
          </a:p>
        </p:txBody>
      </p:sp>
      <p:sp>
        <p:nvSpPr>
          <p:cNvPr id="12" name="Content Placeholder 5">
            <a:extLst>
              <a:ext uri="{FF2B5EF4-FFF2-40B4-BE49-F238E27FC236}">
                <a16:creationId xmlns:a16="http://schemas.microsoft.com/office/drawing/2014/main" id="{DBD510D0-F329-E12F-0077-21DE4A1BFF86}"/>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4223282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425E1B-E4FC-21E4-D153-B8D62B7F45E1}"/>
              </a:ext>
            </a:extLst>
          </p:cNvPr>
          <p:cNvSpPr>
            <a:spLocks noGrp="1"/>
          </p:cNvSpPr>
          <p:nvPr>
            <p:ph type="title"/>
          </p:nvPr>
        </p:nvSpPr>
        <p:spPr>
          <a:xfrm>
            <a:off x="514353" y="460254"/>
            <a:ext cx="8115301" cy="1183293"/>
          </a:xfrm>
        </p:spPr>
        <p:txBody>
          <a:bodyPr>
            <a:noAutofit/>
          </a:bodyPr>
          <a:lstStyle/>
          <a:p>
            <a:r>
              <a:rPr lang="en-US" dirty="0"/>
              <a:t>Income Statement – PW Audio Supply</a:t>
            </a:r>
            <a:endParaRPr lang="en-IN" dirty="0"/>
          </a:p>
        </p:txBody>
      </p:sp>
      <p:sp>
        <p:nvSpPr>
          <p:cNvPr id="6" name="Content Placeholder 5">
            <a:extLst>
              <a:ext uri="{FF2B5EF4-FFF2-40B4-BE49-F238E27FC236}">
                <a16:creationId xmlns:a16="http://schemas.microsoft.com/office/drawing/2014/main" id="{5E70D3FE-7DE1-CD5B-A889-7EF902447A08}"/>
              </a:ext>
            </a:extLst>
          </p:cNvPr>
          <p:cNvSpPr>
            <a:spLocks noGrp="1"/>
          </p:cNvSpPr>
          <p:nvPr>
            <p:ph sz="quarter" idx="12"/>
          </p:nvPr>
        </p:nvSpPr>
        <p:spPr>
          <a:xfrm>
            <a:off x="513862" y="1857080"/>
            <a:ext cx="3340383" cy="4081604"/>
          </a:xfrm>
        </p:spPr>
        <p:txBody>
          <a:bodyPr>
            <a:normAutofit/>
          </a:bodyPr>
          <a:lstStyle/>
          <a:p>
            <a:pPr marL="0" indent="0">
              <a:buNone/>
            </a:pPr>
            <a:r>
              <a:rPr lang="en-US" sz="2600" b="1" dirty="0"/>
              <a:t>Key Items:</a:t>
            </a:r>
          </a:p>
          <a:p>
            <a:pPr marL="363538" indent="-363538"/>
            <a:r>
              <a:rPr lang="en-US" sz="2600" dirty="0"/>
              <a:t>Sales</a:t>
            </a:r>
          </a:p>
          <a:p>
            <a:pPr marL="363538" indent="-363538"/>
            <a:r>
              <a:rPr lang="en-US" sz="2600" dirty="0"/>
              <a:t>Gross Profit</a:t>
            </a:r>
          </a:p>
          <a:p>
            <a:pPr marL="363538" indent="-363538"/>
            <a:r>
              <a:rPr lang="en-US" sz="2600" dirty="0"/>
              <a:t>Operating Expenses</a:t>
            </a:r>
          </a:p>
          <a:p>
            <a:pPr marL="363538" indent="-363538"/>
            <a:r>
              <a:rPr lang="en-US" sz="2600" dirty="0"/>
              <a:t>Other Income and Expense</a:t>
            </a:r>
          </a:p>
          <a:p>
            <a:pPr marL="363538" indent="-363538"/>
            <a:r>
              <a:rPr lang="en-US" sz="2600" b="1" dirty="0">
                <a:solidFill>
                  <a:schemeClr val="accent2"/>
                </a:solidFill>
              </a:rPr>
              <a:t>Net Income</a:t>
            </a:r>
          </a:p>
        </p:txBody>
      </p:sp>
      <p:pic>
        <p:nvPicPr>
          <p:cNvPr id="15" name="Picture Placeholder 14" descr="An illustration of an Income Statement is presented that contains a three-line heading consisting of the name of the company, P W Audio Supply; the type of statement, Income Statement; and the time period the statement covers, For the Year ended December 31, 2025. The statement consists of three columns with the first column displaying the account names and the other two presenting the respective amounts. The statement contains three sections. The Sales section is presented first with the calculation of gross profit, beginning with Sales. Sales revenue is next with Euro 480,000 presented in the third column. Less: Sales returns and allowances, and Sales discounts, are presented on the next two lines, with Euro 12,000 and 8,000 amounts, respectively, in the second column. The total of these two accounts is 20,000 and is presented in the last column followed by net Sales at 460,000 also listed in the last column. Cost of goods sold is next, and is presented as 316,000, followed by gross profit at 144,000. The operating expense section is next. Just below gross profit is the operating expenses section with the following account names and amounts listed in the first column: Salaries and wages expense, 64,000, Utilities expense, 17,000, Advertising expense, 16,000, Depreciation expense, 8,000, Freight-out, 7,000, and Insurance expense, 2,000. Total operating expenses is the sum of the above and is presented as 114,000 in the second numeric column. Income from operations, which is gross profit minus total operating expense, equals 30,000, presented in the second numeric column. The third section is Other income and expenses comprising of Interest revenue, 3,000, Gain on sale of equipment, 600, and Casualty loss from vandalism, negative 200 (shown in parentheses). The sum is presented in the second numeric column as 3,400. The Other expenses and losses section show Interest expense, 1,800 presented in the second numeric column. The next line presents Net income in the first column, with an amount of Euro 31,600 in the second numeric column.">
            <a:extLst>
              <a:ext uri="{FF2B5EF4-FFF2-40B4-BE49-F238E27FC236}">
                <a16:creationId xmlns:a16="http://schemas.microsoft.com/office/drawing/2014/main" id="{5510173D-5254-A71A-C3A0-58126E9A06A1}"/>
              </a:ext>
            </a:extLst>
          </p:cNvPr>
          <p:cNvPicPr>
            <a:picLocks noGrp="1" noChangeAspect="1"/>
          </p:cNvPicPr>
          <p:nvPr>
            <p:ph type="pic" sz="quarter" idx="17"/>
          </p:nvPr>
        </p:nvPicPr>
        <p:blipFill rotWithShape="1">
          <a:blip r:embed="rId2"/>
          <a:stretch/>
        </p:blipFill>
        <p:spPr>
          <a:xfrm>
            <a:off x="3739298" y="1155367"/>
            <a:ext cx="5342071" cy="4797785"/>
          </a:xfrm>
          <a:prstGeom prst="rect">
            <a:avLst/>
          </a:prstGeom>
        </p:spPr>
      </p:pic>
      <p:sp>
        <p:nvSpPr>
          <p:cNvPr id="9" name="Content Placeholder 8">
            <a:extLst>
              <a:ext uri="{FF2B5EF4-FFF2-40B4-BE49-F238E27FC236}">
                <a16:creationId xmlns:a16="http://schemas.microsoft.com/office/drawing/2014/main" id="{ABAEB10C-6B32-6BF0-C542-C82F9E75B9A7}"/>
              </a:ext>
            </a:extLst>
          </p:cNvPr>
          <p:cNvSpPr>
            <a:spLocks noGrp="1"/>
          </p:cNvSpPr>
          <p:nvPr>
            <p:ph sz="quarter" idx="18"/>
          </p:nvPr>
        </p:nvSpPr>
        <p:spPr>
          <a:xfrm>
            <a:off x="3854245" y="6012464"/>
            <a:ext cx="4057650" cy="380095"/>
          </a:xfrm>
        </p:spPr>
        <p:txBody>
          <a:bodyPr>
            <a:normAutofit lnSpcReduction="10000"/>
          </a:bodyPr>
          <a:lstStyle/>
          <a:p>
            <a:pPr marL="0" indent="0">
              <a:buNone/>
            </a:pPr>
            <a:r>
              <a:rPr lang="en-CA" sz="2000" b="1" dirty="0"/>
              <a:t>Illustration 5.14: </a:t>
            </a:r>
            <a:r>
              <a:rPr lang="en-CA" sz="2000" dirty="0"/>
              <a:t>Income statement</a:t>
            </a:r>
          </a:p>
        </p:txBody>
      </p:sp>
      <p:sp>
        <p:nvSpPr>
          <p:cNvPr id="11" name="Content Placeholder 5">
            <a:extLst>
              <a:ext uri="{FF2B5EF4-FFF2-40B4-BE49-F238E27FC236}">
                <a16:creationId xmlns:a16="http://schemas.microsoft.com/office/drawing/2014/main" id="{313C7965-C089-A3E2-33C7-60B43D8F6B53}"/>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591176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5B09F-AFD5-CB25-8A5A-DBF242835F79}"/>
              </a:ext>
            </a:extLst>
          </p:cNvPr>
          <p:cNvSpPr>
            <a:spLocks noGrp="1"/>
          </p:cNvSpPr>
          <p:nvPr>
            <p:ph type="title"/>
          </p:nvPr>
        </p:nvSpPr>
        <p:spPr/>
        <p:txBody>
          <a:bodyPr>
            <a:normAutofit/>
          </a:bodyPr>
          <a:lstStyle/>
          <a:p>
            <a:r>
              <a:rPr lang="en-IN" dirty="0"/>
              <a:t>Comprehensive Income Statement</a:t>
            </a:r>
          </a:p>
        </p:txBody>
      </p:sp>
      <p:sp>
        <p:nvSpPr>
          <p:cNvPr id="7" name="Content Placeholder 6">
            <a:extLst>
              <a:ext uri="{FF2B5EF4-FFF2-40B4-BE49-F238E27FC236}">
                <a16:creationId xmlns:a16="http://schemas.microsoft.com/office/drawing/2014/main" id="{7D2CAFCD-6461-9883-565E-8572C0292DC3}"/>
              </a:ext>
            </a:extLst>
          </p:cNvPr>
          <p:cNvSpPr>
            <a:spLocks noGrp="1"/>
          </p:cNvSpPr>
          <p:nvPr>
            <p:ph sz="quarter" idx="12"/>
          </p:nvPr>
        </p:nvSpPr>
        <p:spPr>
          <a:xfrm>
            <a:off x="400741" y="1294029"/>
            <a:ext cx="8333684" cy="2134971"/>
          </a:xfrm>
        </p:spPr>
        <p:txBody>
          <a:bodyPr>
            <a:noAutofit/>
          </a:bodyPr>
          <a:lstStyle/>
          <a:p>
            <a:r>
              <a:rPr lang="en-US" sz="3600" dirty="0"/>
              <a:t>(not required for this class, the only thing you need to know is Comprehensive income statement is not Income statement)</a:t>
            </a:r>
            <a:endParaRPr lang="en-US" sz="2400" dirty="0"/>
          </a:p>
          <a:p>
            <a:r>
              <a:rPr lang="en-US" sz="2400" dirty="0"/>
              <a:t>Presents items </a:t>
            </a:r>
            <a:r>
              <a:rPr lang="en-US" sz="2400" b="1" dirty="0"/>
              <a:t>not included </a:t>
            </a:r>
            <a:r>
              <a:rPr lang="en-US" sz="2400" dirty="0"/>
              <a:t>in the determination of net income.</a:t>
            </a:r>
          </a:p>
        </p:txBody>
      </p:sp>
      <p:pic>
        <p:nvPicPr>
          <p:cNvPr id="13" name="Picture Placeholder 12" descr="An illustration of a comprehensive income statement. The comprehensive income statement presents a three-line heading consisting of the name of the company, P W Audio Supply; the type of statement, Comprehensive Income Statement; and the time period the statement covers, For the Year Ended December 31, 2025. There are 2 columns presented, the first presenting account names and the other presenting its respective amount and total. The first line presents the label, Net income, with an amount of Euro 31,600 presented in the numeric column. Immediately below Net income, Other comprehensive income is presented. The following account label is listed immediately below the Other comprehensive income label, slightly indented, with its respective amount listed in the next column: Unrealized holding gain on investment securities, 2,300. The last line of the statement presents, Comprehensive income, in the first column with the respective amount of Euro 33,900 in the last column.">
            <a:extLst>
              <a:ext uri="{FF2B5EF4-FFF2-40B4-BE49-F238E27FC236}">
                <a16:creationId xmlns:a16="http://schemas.microsoft.com/office/drawing/2014/main" id="{19ECB469-4413-6498-C974-79702DADF13F}"/>
              </a:ext>
            </a:extLst>
          </p:cNvPr>
          <p:cNvPicPr>
            <a:picLocks noGrp="1" noChangeAspect="1"/>
          </p:cNvPicPr>
          <p:nvPr>
            <p:ph type="pic" sz="quarter" idx="17"/>
          </p:nvPr>
        </p:nvPicPr>
        <p:blipFill rotWithShape="1">
          <a:blip r:embed="rId2"/>
          <a:stretch/>
        </p:blipFill>
        <p:spPr>
          <a:xfrm>
            <a:off x="400741" y="4290270"/>
            <a:ext cx="8146726" cy="2547402"/>
          </a:xfrm>
          <a:prstGeom prst="rect">
            <a:avLst/>
          </a:prstGeom>
        </p:spPr>
      </p:pic>
      <p:sp>
        <p:nvSpPr>
          <p:cNvPr id="10" name="Content Placeholder 5">
            <a:extLst>
              <a:ext uri="{FF2B5EF4-FFF2-40B4-BE49-F238E27FC236}">
                <a16:creationId xmlns:a16="http://schemas.microsoft.com/office/drawing/2014/main" id="{A8B1D114-34EA-1039-1068-19B07596AC46}"/>
              </a:ext>
            </a:extLst>
          </p:cNvPr>
          <p:cNvSpPr>
            <a:spLocks noGrp="1"/>
          </p:cNvSpPr>
          <p:nvPr>
            <p:ph sz="quarter" idx="23"/>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940662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D28410-E574-511A-DFD0-7903AF069DDD}"/>
              </a:ext>
            </a:extLst>
          </p:cNvPr>
          <p:cNvSpPr>
            <a:spLocks noGrp="1"/>
          </p:cNvSpPr>
          <p:nvPr>
            <p:ph type="title"/>
          </p:nvPr>
        </p:nvSpPr>
        <p:spPr>
          <a:xfrm>
            <a:off x="513862" y="293663"/>
            <a:ext cx="8115302" cy="1015904"/>
          </a:xfrm>
        </p:spPr>
        <p:txBody>
          <a:bodyPr>
            <a:noAutofit/>
          </a:bodyPr>
          <a:lstStyle/>
          <a:p>
            <a:r>
              <a:rPr lang="en-US" dirty="0"/>
              <a:t>DO IT! 5: Financial Statement Classification</a:t>
            </a:r>
            <a:endParaRPr lang="en-IN" dirty="0"/>
          </a:p>
        </p:txBody>
      </p:sp>
      <p:sp>
        <p:nvSpPr>
          <p:cNvPr id="12" name="Content Placeholder 11">
            <a:extLst>
              <a:ext uri="{FF2B5EF4-FFF2-40B4-BE49-F238E27FC236}">
                <a16:creationId xmlns:a16="http://schemas.microsoft.com/office/drawing/2014/main" id="{B1D0A570-169C-FC65-E6B3-9A969EEBEF56}"/>
              </a:ext>
            </a:extLst>
          </p:cNvPr>
          <p:cNvSpPr>
            <a:spLocks noGrp="1"/>
          </p:cNvSpPr>
          <p:nvPr>
            <p:ph sz="quarter" idx="10"/>
          </p:nvPr>
        </p:nvSpPr>
        <p:spPr>
          <a:xfrm>
            <a:off x="231775" y="1583474"/>
            <a:ext cx="8420100" cy="1062036"/>
          </a:xfrm>
        </p:spPr>
        <p:txBody>
          <a:bodyPr>
            <a:normAutofit/>
          </a:bodyPr>
          <a:lstStyle/>
          <a:p>
            <a:pPr marL="0" indent="0">
              <a:lnSpc>
                <a:spcPct val="100000"/>
              </a:lnSpc>
              <a:spcBef>
                <a:spcPts val="624"/>
              </a:spcBef>
              <a:buNone/>
            </a:pPr>
            <a:r>
              <a:rPr lang="en-US" sz="2000" dirty="0"/>
              <a:t>Indicate in which financial statement and under what classification each of the following would be reported (Income statement – IS; statement of financial position – SFP; retained earnings statement – RES)</a:t>
            </a:r>
          </a:p>
        </p:txBody>
      </p:sp>
      <p:sp>
        <p:nvSpPr>
          <p:cNvPr id="37" name="Text Box 22" descr="Line under heading.">
            <a:extLst>
              <a:ext uri="{FF2B5EF4-FFF2-40B4-BE49-F238E27FC236}">
                <a16:creationId xmlns:a16="http://schemas.microsoft.com/office/drawing/2014/main" id="{77D637C3-7521-D4C5-567C-743AF2B0B22D}"/>
              </a:ext>
            </a:extLst>
          </p:cNvPr>
          <p:cNvSpPr txBox="1">
            <a:spLocks noGrp="1" noChangeArrowheads="1"/>
          </p:cNvSpPr>
          <p:nvPr>
            <p:ph sz="quarter" idx="11"/>
          </p:nvPr>
        </p:nvSpPr>
        <p:spPr bwMode="auto">
          <a:xfrm>
            <a:off x="762000" y="2758686"/>
            <a:ext cx="8921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b="1" dirty="0"/>
              <a:t>Account</a:t>
            </a:r>
          </a:p>
        </p:txBody>
      </p:sp>
      <p:sp>
        <p:nvSpPr>
          <p:cNvPr id="38" name="Line 25">
            <a:extLst>
              <a:ext uri="{FF2B5EF4-FFF2-40B4-BE49-F238E27FC236}">
                <a16:creationId xmlns:a16="http://schemas.microsoft.com/office/drawing/2014/main" id="{9F428F1A-F2F5-23CF-75CD-3D7AA35AA2CA}"/>
              </a:ext>
              <a:ext uri="{C183D7F6-B498-43B3-948B-1728B52AA6E4}">
                <adec:decorative xmlns:adec="http://schemas.microsoft.com/office/drawing/2017/decorative" val="1"/>
              </a:ext>
            </a:extLst>
          </p:cNvPr>
          <p:cNvSpPr>
            <a:spLocks noChangeShapeType="1"/>
          </p:cNvSpPr>
          <p:nvPr/>
        </p:nvSpPr>
        <p:spPr bwMode="auto">
          <a:xfrm>
            <a:off x="762000" y="3072618"/>
            <a:ext cx="3505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9" name="Line 26">
            <a:extLst>
              <a:ext uri="{FF2B5EF4-FFF2-40B4-BE49-F238E27FC236}">
                <a16:creationId xmlns:a16="http://schemas.microsoft.com/office/drawing/2014/main" id="{A6F6023A-A224-CEDA-04F3-E7BEB71B260A}"/>
              </a:ext>
              <a:ext uri="{C183D7F6-B498-43B3-948B-1728B52AA6E4}">
                <adec:decorative xmlns:adec="http://schemas.microsoft.com/office/drawing/2017/decorative" val="1"/>
              </a:ext>
            </a:extLst>
          </p:cNvPr>
          <p:cNvSpPr>
            <a:spLocks noChangeShapeType="1"/>
          </p:cNvSpPr>
          <p:nvPr/>
        </p:nvSpPr>
        <p:spPr bwMode="auto">
          <a:xfrm>
            <a:off x="4495800" y="3072618"/>
            <a:ext cx="1295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0" name="Line 27">
            <a:extLst>
              <a:ext uri="{FF2B5EF4-FFF2-40B4-BE49-F238E27FC236}">
                <a16:creationId xmlns:a16="http://schemas.microsoft.com/office/drawing/2014/main" id="{44B523DE-4801-2157-3D3C-C12C6570F74A}"/>
              </a:ext>
              <a:ext uri="{C183D7F6-B498-43B3-948B-1728B52AA6E4}">
                <adec:decorative xmlns:adec="http://schemas.microsoft.com/office/drawing/2017/decorative" val="1"/>
              </a:ext>
            </a:extLst>
          </p:cNvPr>
          <p:cNvSpPr>
            <a:spLocks noChangeShapeType="1"/>
          </p:cNvSpPr>
          <p:nvPr/>
        </p:nvSpPr>
        <p:spPr bwMode="auto">
          <a:xfrm>
            <a:off x="6045200" y="3072618"/>
            <a:ext cx="22098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 name="Text Box 23">
            <a:extLst>
              <a:ext uri="{FF2B5EF4-FFF2-40B4-BE49-F238E27FC236}">
                <a16:creationId xmlns:a16="http://schemas.microsoft.com/office/drawing/2014/main" id="{576B6772-D942-8DF8-2F32-A4716BBA4EF9}"/>
              </a:ext>
            </a:extLst>
          </p:cNvPr>
          <p:cNvSpPr txBox="1">
            <a:spLocks noGrp="1" noChangeArrowheads="1"/>
          </p:cNvSpPr>
          <p:nvPr>
            <p:ph sz="quarter" idx="17"/>
          </p:nvPr>
        </p:nvSpPr>
        <p:spPr bwMode="auto">
          <a:xfrm>
            <a:off x="4457700" y="2537087"/>
            <a:ext cx="13716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b="1" dirty="0"/>
              <a:t>Financial Statement</a:t>
            </a:r>
          </a:p>
        </p:txBody>
      </p:sp>
      <p:sp>
        <p:nvSpPr>
          <p:cNvPr id="42" name="Text Box 24">
            <a:extLst>
              <a:ext uri="{FF2B5EF4-FFF2-40B4-BE49-F238E27FC236}">
                <a16:creationId xmlns:a16="http://schemas.microsoft.com/office/drawing/2014/main" id="{FE5E5D9F-F4BB-B39E-78B7-6BF0753D3C3F}"/>
              </a:ext>
            </a:extLst>
          </p:cNvPr>
          <p:cNvSpPr txBox="1">
            <a:spLocks noGrp="1" noChangeArrowheads="1"/>
          </p:cNvSpPr>
          <p:nvPr>
            <p:ph sz="quarter" idx="18"/>
          </p:nvPr>
        </p:nvSpPr>
        <p:spPr bwMode="auto">
          <a:xfrm>
            <a:off x="6026149" y="2722361"/>
            <a:ext cx="16668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l">
              <a:spcBef>
                <a:spcPct val="50000"/>
              </a:spcBef>
              <a:buNone/>
            </a:pPr>
            <a:r>
              <a:rPr lang="en-US" altLang="en-US" sz="1600" b="1" dirty="0"/>
              <a:t>Classification</a:t>
            </a:r>
          </a:p>
        </p:txBody>
      </p:sp>
      <p:sp>
        <p:nvSpPr>
          <p:cNvPr id="43" name="Text Box 19">
            <a:extLst>
              <a:ext uri="{FF2B5EF4-FFF2-40B4-BE49-F238E27FC236}">
                <a16:creationId xmlns:a16="http://schemas.microsoft.com/office/drawing/2014/main" id="{572EDF3D-6D6F-CEAB-900F-C6351877C191}"/>
              </a:ext>
            </a:extLst>
          </p:cNvPr>
          <p:cNvSpPr txBox="1">
            <a:spLocks noGrp="1" noChangeArrowheads="1"/>
          </p:cNvSpPr>
          <p:nvPr>
            <p:ph sz="quarter" idx="19"/>
          </p:nvPr>
        </p:nvSpPr>
        <p:spPr bwMode="auto">
          <a:xfrm>
            <a:off x="740569" y="3146817"/>
            <a:ext cx="168275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Accounts payable</a:t>
            </a:r>
          </a:p>
        </p:txBody>
      </p:sp>
      <p:sp>
        <p:nvSpPr>
          <p:cNvPr id="45" name="Text Box 20">
            <a:extLst>
              <a:ext uri="{FF2B5EF4-FFF2-40B4-BE49-F238E27FC236}">
                <a16:creationId xmlns:a16="http://schemas.microsoft.com/office/drawing/2014/main" id="{176D2529-7845-CCCF-3177-FC22CE331007}"/>
              </a:ext>
            </a:extLst>
          </p:cNvPr>
          <p:cNvSpPr txBox="1">
            <a:spLocks noGrp="1" noChangeArrowheads="1"/>
          </p:cNvSpPr>
          <p:nvPr>
            <p:ph sz="quarter" idx="23"/>
          </p:nvPr>
        </p:nvSpPr>
        <p:spPr bwMode="auto">
          <a:xfrm>
            <a:off x="4571513" y="3169561"/>
            <a:ext cx="99731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dirty="0">
                <a:solidFill>
                  <a:schemeClr val="tx1"/>
                </a:solidFill>
              </a:rPr>
              <a:t>SFP</a:t>
            </a:r>
          </a:p>
        </p:txBody>
      </p:sp>
      <p:sp>
        <p:nvSpPr>
          <p:cNvPr id="47" name="Text Box 21">
            <a:extLst>
              <a:ext uri="{FF2B5EF4-FFF2-40B4-BE49-F238E27FC236}">
                <a16:creationId xmlns:a16="http://schemas.microsoft.com/office/drawing/2014/main" id="{E9BF9734-47AB-849F-1321-8DD0E7227B75}"/>
              </a:ext>
            </a:extLst>
          </p:cNvPr>
          <p:cNvSpPr txBox="1">
            <a:spLocks noGrp="1" noChangeArrowheads="1"/>
          </p:cNvSpPr>
          <p:nvPr>
            <p:ph sz="quarter" idx="24"/>
          </p:nvPr>
        </p:nvSpPr>
        <p:spPr bwMode="auto">
          <a:xfrm>
            <a:off x="6045200" y="3146817"/>
            <a:ext cx="211613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sz="1600" dirty="0">
                <a:solidFill>
                  <a:schemeClr val="tx1"/>
                </a:solidFill>
              </a:rPr>
              <a:t>Current liabilities</a:t>
            </a:r>
          </a:p>
        </p:txBody>
      </p:sp>
      <p:sp>
        <p:nvSpPr>
          <p:cNvPr id="48" name="Text Box 28">
            <a:extLst>
              <a:ext uri="{FF2B5EF4-FFF2-40B4-BE49-F238E27FC236}">
                <a16:creationId xmlns:a16="http://schemas.microsoft.com/office/drawing/2014/main" id="{2A96D166-F7A1-DED3-BC57-0C7DE31DF42B}"/>
              </a:ext>
            </a:extLst>
          </p:cNvPr>
          <p:cNvSpPr txBox="1">
            <a:spLocks noGrp="1" noChangeArrowheads="1"/>
          </p:cNvSpPr>
          <p:nvPr>
            <p:ph sz="quarter" idx="25"/>
          </p:nvPr>
        </p:nvSpPr>
        <p:spPr bwMode="auto">
          <a:xfrm>
            <a:off x="740569" y="3511354"/>
            <a:ext cx="20161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Accounts receivable</a:t>
            </a:r>
          </a:p>
        </p:txBody>
      </p:sp>
      <p:sp>
        <p:nvSpPr>
          <p:cNvPr id="49" name="Text Box 29">
            <a:extLst>
              <a:ext uri="{FF2B5EF4-FFF2-40B4-BE49-F238E27FC236}">
                <a16:creationId xmlns:a16="http://schemas.microsoft.com/office/drawing/2014/main" id="{64197DD1-1C10-47CC-CF20-C842CEFB04F0}"/>
              </a:ext>
            </a:extLst>
          </p:cNvPr>
          <p:cNvSpPr txBox="1">
            <a:spLocks noGrp="1" noChangeArrowheads="1"/>
          </p:cNvSpPr>
          <p:nvPr>
            <p:ph sz="quarter" idx="26"/>
          </p:nvPr>
        </p:nvSpPr>
        <p:spPr bwMode="auto">
          <a:xfrm>
            <a:off x="4645820" y="3511354"/>
            <a:ext cx="8397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50" name="Text Box 30">
            <a:extLst>
              <a:ext uri="{FF2B5EF4-FFF2-40B4-BE49-F238E27FC236}">
                <a16:creationId xmlns:a16="http://schemas.microsoft.com/office/drawing/2014/main" id="{CF8BB89C-5EED-16CA-C968-DAD4047C4EEE}"/>
              </a:ext>
            </a:extLst>
          </p:cNvPr>
          <p:cNvSpPr txBox="1">
            <a:spLocks noGrp="1" noChangeArrowheads="1"/>
          </p:cNvSpPr>
          <p:nvPr>
            <p:ph sz="quarter" idx="27"/>
          </p:nvPr>
        </p:nvSpPr>
        <p:spPr bwMode="auto">
          <a:xfrm>
            <a:off x="6045200" y="3511354"/>
            <a:ext cx="18764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Current assets</a:t>
            </a:r>
          </a:p>
        </p:txBody>
      </p:sp>
      <p:sp>
        <p:nvSpPr>
          <p:cNvPr id="51" name="Text Box 31">
            <a:extLst>
              <a:ext uri="{FF2B5EF4-FFF2-40B4-BE49-F238E27FC236}">
                <a16:creationId xmlns:a16="http://schemas.microsoft.com/office/drawing/2014/main" id="{D0967A04-E4BC-B73B-A0F7-7CEA385329E5}"/>
              </a:ext>
            </a:extLst>
          </p:cNvPr>
          <p:cNvSpPr txBox="1">
            <a:spLocks noGrp="1" noChangeArrowheads="1"/>
          </p:cNvSpPr>
          <p:nvPr>
            <p:ph sz="quarter" idx="28"/>
          </p:nvPr>
        </p:nvSpPr>
        <p:spPr bwMode="auto">
          <a:xfrm>
            <a:off x="740569" y="3856634"/>
            <a:ext cx="337423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8600" indent="-2286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buNone/>
            </a:pPr>
            <a:r>
              <a:rPr lang="en-US" altLang="en-US" sz="1600" dirty="0">
                <a:latin typeface="+mn-lt"/>
              </a:rPr>
              <a:t>Accumulated Depreciation-Buildings</a:t>
            </a:r>
          </a:p>
        </p:txBody>
      </p:sp>
      <p:sp>
        <p:nvSpPr>
          <p:cNvPr id="52" name="Text Box 32">
            <a:extLst>
              <a:ext uri="{FF2B5EF4-FFF2-40B4-BE49-F238E27FC236}">
                <a16:creationId xmlns:a16="http://schemas.microsoft.com/office/drawing/2014/main" id="{5DF49C04-DCB6-0CC9-F23B-E6A341CEF863}"/>
              </a:ext>
            </a:extLst>
          </p:cNvPr>
          <p:cNvSpPr txBox="1">
            <a:spLocks noGrp="1" noChangeArrowheads="1"/>
          </p:cNvSpPr>
          <p:nvPr>
            <p:ph sz="quarter" idx="29"/>
          </p:nvPr>
        </p:nvSpPr>
        <p:spPr bwMode="auto">
          <a:xfrm>
            <a:off x="4708525" y="3856634"/>
            <a:ext cx="7143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53" name="Text Box 33">
            <a:extLst>
              <a:ext uri="{FF2B5EF4-FFF2-40B4-BE49-F238E27FC236}">
                <a16:creationId xmlns:a16="http://schemas.microsoft.com/office/drawing/2014/main" id="{72E3D860-1AD6-F23E-0CBE-51BC7A7748C2}"/>
              </a:ext>
            </a:extLst>
          </p:cNvPr>
          <p:cNvSpPr txBox="1">
            <a:spLocks noGrp="1" noChangeArrowheads="1"/>
          </p:cNvSpPr>
          <p:nvPr>
            <p:ph sz="quarter" idx="30"/>
          </p:nvPr>
        </p:nvSpPr>
        <p:spPr bwMode="auto">
          <a:xfrm>
            <a:off x="6045200" y="3856634"/>
            <a:ext cx="28416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Property, plant, and equipment</a:t>
            </a:r>
          </a:p>
        </p:txBody>
      </p:sp>
      <p:sp>
        <p:nvSpPr>
          <p:cNvPr id="54" name="Text Box 34">
            <a:extLst>
              <a:ext uri="{FF2B5EF4-FFF2-40B4-BE49-F238E27FC236}">
                <a16:creationId xmlns:a16="http://schemas.microsoft.com/office/drawing/2014/main" id="{B55347F2-94CF-17FC-A4D8-EE4DA06559AD}"/>
              </a:ext>
            </a:extLst>
          </p:cNvPr>
          <p:cNvSpPr txBox="1">
            <a:spLocks noGrp="1" noChangeArrowheads="1"/>
          </p:cNvSpPr>
          <p:nvPr>
            <p:ph sz="quarter" idx="31"/>
          </p:nvPr>
        </p:nvSpPr>
        <p:spPr bwMode="auto">
          <a:xfrm>
            <a:off x="740569" y="4248939"/>
            <a:ext cx="37115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Accumulated Depreciation-Equipment</a:t>
            </a:r>
          </a:p>
        </p:txBody>
      </p:sp>
      <p:sp>
        <p:nvSpPr>
          <p:cNvPr id="60" name="Text Box 35">
            <a:extLst>
              <a:ext uri="{FF2B5EF4-FFF2-40B4-BE49-F238E27FC236}">
                <a16:creationId xmlns:a16="http://schemas.microsoft.com/office/drawing/2014/main" id="{50056797-0FA9-AA92-49A4-849EBC17FA1E}"/>
              </a:ext>
            </a:extLst>
          </p:cNvPr>
          <p:cNvSpPr txBox="1">
            <a:spLocks noGrp="1" noChangeArrowheads="1"/>
          </p:cNvSpPr>
          <p:nvPr>
            <p:ph sz="quarter" idx="32"/>
          </p:nvPr>
        </p:nvSpPr>
        <p:spPr bwMode="auto">
          <a:xfrm>
            <a:off x="4562476" y="4248939"/>
            <a:ext cx="99695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ctr">
              <a:spcBef>
                <a:spcPct val="50000"/>
              </a:spcBef>
              <a:buNone/>
            </a:pPr>
            <a:r>
              <a:rPr lang="en-US" altLang="en-US" sz="1600" dirty="0"/>
              <a:t>SFP</a:t>
            </a:r>
          </a:p>
        </p:txBody>
      </p:sp>
      <p:sp>
        <p:nvSpPr>
          <p:cNvPr id="62" name="Text Box 36">
            <a:extLst>
              <a:ext uri="{FF2B5EF4-FFF2-40B4-BE49-F238E27FC236}">
                <a16:creationId xmlns:a16="http://schemas.microsoft.com/office/drawing/2014/main" id="{53110E61-93EF-B9B4-279B-F7B8B7353BEA}"/>
              </a:ext>
            </a:extLst>
          </p:cNvPr>
          <p:cNvSpPr txBox="1">
            <a:spLocks noGrp="1" noChangeArrowheads="1"/>
          </p:cNvSpPr>
          <p:nvPr>
            <p:ph sz="quarter" idx="33"/>
          </p:nvPr>
        </p:nvSpPr>
        <p:spPr bwMode="auto">
          <a:xfrm>
            <a:off x="6045200" y="4248939"/>
            <a:ext cx="29606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Property, plant, and equipment</a:t>
            </a:r>
          </a:p>
        </p:txBody>
      </p:sp>
      <p:sp>
        <p:nvSpPr>
          <p:cNvPr id="63" name="Text Box 49">
            <a:extLst>
              <a:ext uri="{FF2B5EF4-FFF2-40B4-BE49-F238E27FC236}">
                <a16:creationId xmlns:a16="http://schemas.microsoft.com/office/drawing/2014/main" id="{12D5EAE8-915A-3C79-EFFC-DDA8137069CF}"/>
              </a:ext>
            </a:extLst>
          </p:cNvPr>
          <p:cNvSpPr txBox="1">
            <a:spLocks noGrp="1" noChangeArrowheads="1"/>
          </p:cNvSpPr>
          <p:nvPr>
            <p:ph sz="quarter" idx="34"/>
          </p:nvPr>
        </p:nvSpPr>
        <p:spPr bwMode="auto">
          <a:xfrm>
            <a:off x="740569" y="4627025"/>
            <a:ext cx="18970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Advertising Expense</a:t>
            </a:r>
          </a:p>
        </p:txBody>
      </p:sp>
      <p:sp>
        <p:nvSpPr>
          <p:cNvPr id="64" name="Text Box 50">
            <a:extLst>
              <a:ext uri="{FF2B5EF4-FFF2-40B4-BE49-F238E27FC236}">
                <a16:creationId xmlns:a16="http://schemas.microsoft.com/office/drawing/2014/main" id="{6BACC5DE-4884-E275-6ACD-477658D436FC}"/>
              </a:ext>
            </a:extLst>
          </p:cNvPr>
          <p:cNvSpPr txBox="1">
            <a:spLocks noGrp="1" noChangeArrowheads="1"/>
          </p:cNvSpPr>
          <p:nvPr>
            <p:ph sz="quarter" idx="35"/>
          </p:nvPr>
        </p:nvSpPr>
        <p:spPr bwMode="auto">
          <a:xfrm>
            <a:off x="4681538" y="4627025"/>
            <a:ext cx="7413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65" name="Text Box 51">
            <a:extLst>
              <a:ext uri="{FF2B5EF4-FFF2-40B4-BE49-F238E27FC236}">
                <a16:creationId xmlns:a16="http://schemas.microsoft.com/office/drawing/2014/main" id="{CE8E2964-CA82-A658-E7AC-26EE629A7485}"/>
              </a:ext>
            </a:extLst>
          </p:cNvPr>
          <p:cNvSpPr txBox="1">
            <a:spLocks noGrp="1" noChangeArrowheads="1"/>
          </p:cNvSpPr>
          <p:nvPr>
            <p:ph sz="quarter" idx="36"/>
          </p:nvPr>
        </p:nvSpPr>
        <p:spPr bwMode="auto">
          <a:xfrm>
            <a:off x="6045200" y="4627025"/>
            <a:ext cx="21701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Operating expenses</a:t>
            </a:r>
          </a:p>
        </p:txBody>
      </p:sp>
      <p:sp>
        <p:nvSpPr>
          <p:cNvPr id="66" name="Text Box 52">
            <a:extLst>
              <a:ext uri="{FF2B5EF4-FFF2-40B4-BE49-F238E27FC236}">
                <a16:creationId xmlns:a16="http://schemas.microsoft.com/office/drawing/2014/main" id="{C6274940-212A-CE53-CA71-625FA38BB104}"/>
              </a:ext>
            </a:extLst>
          </p:cNvPr>
          <p:cNvSpPr txBox="1">
            <a:spLocks noGrp="1" noChangeArrowheads="1"/>
          </p:cNvSpPr>
          <p:nvPr>
            <p:ph sz="quarter" idx="37"/>
          </p:nvPr>
        </p:nvSpPr>
        <p:spPr bwMode="auto">
          <a:xfrm>
            <a:off x="740569" y="4967336"/>
            <a:ext cx="17256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Buildings</a:t>
            </a:r>
          </a:p>
        </p:txBody>
      </p:sp>
      <p:sp>
        <p:nvSpPr>
          <p:cNvPr id="70" name="Text Box 53">
            <a:extLst>
              <a:ext uri="{FF2B5EF4-FFF2-40B4-BE49-F238E27FC236}">
                <a16:creationId xmlns:a16="http://schemas.microsoft.com/office/drawing/2014/main" id="{D7B071B5-D5A0-91A6-CF41-DBC99E88AA48}"/>
              </a:ext>
            </a:extLst>
          </p:cNvPr>
          <p:cNvSpPr txBox="1">
            <a:spLocks noGrp="1" noChangeArrowheads="1"/>
          </p:cNvSpPr>
          <p:nvPr>
            <p:ph sz="quarter" idx="38"/>
          </p:nvPr>
        </p:nvSpPr>
        <p:spPr bwMode="auto">
          <a:xfrm>
            <a:off x="4542632" y="4967336"/>
            <a:ext cx="103663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71" name="Text Box 54">
            <a:extLst>
              <a:ext uri="{FF2B5EF4-FFF2-40B4-BE49-F238E27FC236}">
                <a16:creationId xmlns:a16="http://schemas.microsoft.com/office/drawing/2014/main" id="{A02239D7-1B1D-EA43-368D-7C3CBA5DBBC8}"/>
              </a:ext>
            </a:extLst>
          </p:cNvPr>
          <p:cNvSpPr txBox="1">
            <a:spLocks noGrp="1" noChangeArrowheads="1"/>
          </p:cNvSpPr>
          <p:nvPr>
            <p:ph sz="quarter" idx="39"/>
          </p:nvPr>
        </p:nvSpPr>
        <p:spPr bwMode="auto">
          <a:xfrm>
            <a:off x="6045200" y="4967336"/>
            <a:ext cx="281939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Property, plant, and equipment</a:t>
            </a:r>
          </a:p>
        </p:txBody>
      </p:sp>
      <p:sp>
        <p:nvSpPr>
          <p:cNvPr id="76" name="Text Box 55">
            <a:extLst>
              <a:ext uri="{FF2B5EF4-FFF2-40B4-BE49-F238E27FC236}">
                <a16:creationId xmlns:a16="http://schemas.microsoft.com/office/drawing/2014/main" id="{93C0CD4B-A645-2391-0C94-6178A5D5120A}"/>
              </a:ext>
            </a:extLst>
          </p:cNvPr>
          <p:cNvSpPr txBox="1">
            <a:spLocks noGrp="1" noChangeArrowheads="1"/>
          </p:cNvSpPr>
          <p:nvPr>
            <p:ph sz="quarter" idx="40"/>
          </p:nvPr>
        </p:nvSpPr>
        <p:spPr bwMode="auto">
          <a:xfrm>
            <a:off x="740569" y="5289606"/>
            <a:ext cx="74850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Cash</a:t>
            </a:r>
          </a:p>
        </p:txBody>
      </p:sp>
      <p:sp>
        <p:nvSpPr>
          <p:cNvPr id="77" name="Text Box 56">
            <a:extLst>
              <a:ext uri="{FF2B5EF4-FFF2-40B4-BE49-F238E27FC236}">
                <a16:creationId xmlns:a16="http://schemas.microsoft.com/office/drawing/2014/main" id="{FC2BDE4E-65F1-AB31-33F6-371BEC97A759}"/>
              </a:ext>
            </a:extLst>
          </p:cNvPr>
          <p:cNvSpPr txBox="1">
            <a:spLocks noGrp="1" noChangeArrowheads="1"/>
          </p:cNvSpPr>
          <p:nvPr>
            <p:ph sz="quarter" idx="41"/>
          </p:nvPr>
        </p:nvSpPr>
        <p:spPr bwMode="auto">
          <a:xfrm>
            <a:off x="4580732" y="5289606"/>
            <a:ext cx="94429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80" name="Text Box 61">
            <a:extLst>
              <a:ext uri="{FF2B5EF4-FFF2-40B4-BE49-F238E27FC236}">
                <a16:creationId xmlns:a16="http://schemas.microsoft.com/office/drawing/2014/main" id="{33C5ECA8-6028-7467-7F8A-FA886B6A7FB8}"/>
              </a:ext>
            </a:extLst>
          </p:cNvPr>
          <p:cNvSpPr txBox="1">
            <a:spLocks noGrp="1" noChangeArrowheads="1"/>
          </p:cNvSpPr>
          <p:nvPr>
            <p:ph sz="quarter" idx="42"/>
          </p:nvPr>
        </p:nvSpPr>
        <p:spPr bwMode="auto">
          <a:xfrm>
            <a:off x="6045200" y="5289606"/>
            <a:ext cx="16668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Current assets</a:t>
            </a:r>
          </a:p>
        </p:txBody>
      </p:sp>
      <p:sp>
        <p:nvSpPr>
          <p:cNvPr id="81" name="Text Box 58">
            <a:extLst>
              <a:ext uri="{FF2B5EF4-FFF2-40B4-BE49-F238E27FC236}">
                <a16:creationId xmlns:a16="http://schemas.microsoft.com/office/drawing/2014/main" id="{55F588BD-443A-0142-F919-F9F9D8E1C86E}"/>
              </a:ext>
            </a:extLst>
          </p:cNvPr>
          <p:cNvSpPr txBox="1">
            <a:spLocks noGrp="1" noChangeArrowheads="1"/>
          </p:cNvSpPr>
          <p:nvPr>
            <p:ph sz="quarter" idx="43"/>
          </p:nvPr>
        </p:nvSpPr>
        <p:spPr bwMode="auto">
          <a:xfrm>
            <a:off x="740569" y="5594074"/>
            <a:ext cx="216058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Depreciation Expense</a:t>
            </a:r>
          </a:p>
        </p:txBody>
      </p:sp>
      <p:sp>
        <p:nvSpPr>
          <p:cNvPr id="83" name="Text Box 59">
            <a:extLst>
              <a:ext uri="{FF2B5EF4-FFF2-40B4-BE49-F238E27FC236}">
                <a16:creationId xmlns:a16="http://schemas.microsoft.com/office/drawing/2014/main" id="{705E7FBA-4D16-557A-A62C-6B3F187DFEF2}"/>
              </a:ext>
            </a:extLst>
          </p:cNvPr>
          <p:cNvSpPr txBox="1">
            <a:spLocks noGrp="1" noChangeArrowheads="1"/>
          </p:cNvSpPr>
          <p:nvPr>
            <p:ph sz="quarter" idx="44"/>
          </p:nvPr>
        </p:nvSpPr>
        <p:spPr bwMode="auto">
          <a:xfrm>
            <a:off x="4852987" y="5594074"/>
            <a:ext cx="4095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ctr">
              <a:spcBef>
                <a:spcPct val="50000"/>
              </a:spcBef>
              <a:buNone/>
            </a:pPr>
            <a:r>
              <a:rPr lang="en-US" altLang="en-US" sz="1600" dirty="0"/>
              <a:t>IS</a:t>
            </a:r>
          </a:p>
        </p:txBody>
      </p:sp>
      <p:sp>
        <p:nvSpPr>
          <p:cNvPr id="85" name="Text Box 62">
            <a:extLst>
              <a:ext uri="{FF2B5EF4-FFF2-40B4-BE49-F238E27FC236}">
                <a16:creationId xmlns:a16="http://schemas.microsoft.com/office/drawing/2014/main" id="{12CF8252-F358-87A4-6ED4-973656783F4D}"/>
              </a:ext>
            </a:extLst>
          </p:cNvPr>
          <p:cNvSpPr txBox="1">
            <a:spLocks noGrp="1" noChangeArrowheads="1"/>
          </p:cNvSpPr>
          <p:nvPr>
            <p:ph sz="quarter" idx="45"/>
          </p:nvPr>
        </p:nvSpPr>
        <p:spPr bwMode="auto">
          <a:xfrm>
            <a:off x="6045200" y="5594074"/>
            <a:ext cx="2277136"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Operating expenses</a:t>
            </a:r>
          </a:p>
        </p:txBody>
      </p:sp>
      <p:sp>
        <p:nvSpPr>
          <p:cNvPr id="86" name="Text Box 63">
            <a:extLst>
              <a:ext uri="{FF2B5EF4-FFF2-40B4-BE49-F238E27FC236}">
                <a16:creationId xmlns:a16="http://schemas.microsoft.com/office/drawing/2014/main" id="{083AFDB6-FF4B-0974-CB5E-7FCBAEE6056C}"/>
              </a:ext>
            </a:extLst>
          </p:cNvPr>
          <p:cNvSpPr txBox="1">
            <a:spLocks noGrp="1" noChangeArrowheads="1"/>
          </p:cNvSpPr>
          <p:nvPr>
            <p:ph sz="quarter" idx="46"/>
          </p:nvPr>
        </p:nvSpPr>
        <p:spPr bwMode="auto">
          <a:xfrm>
            <a:off x="740569" y="5929338"/>
            <a:ext cx="151487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Dividends</a:t>
            </a:r>
          </a:p>
        </p:txBody>
      </p:sp>
      <p:sp>
        <p:nvSpPr>
          <p:cNvPr id="87" name="Text Box 64">
            <a:extLst>
              <a:ext uri="{FF2B5EF4-FFF2-40B4-BE49-F238E27FC236}">
                <a16:creationId xmlns:a16="http://schemas.microsoft.com/office/drawing/2014/main" id="{089006B8-E38D-8CEA-D3E6-68FF8F7750E1}"/>
              </a:ext>
            </a:extLst>
          </p:cNvPr>
          <p:cNvSpPr txBox="1">
            <a:spLocks noGrp="1" noChangeArrowheads="1"/>
          </p:cNvSpPr>
          <p:nvPr>
            <p:ph sz="quarter" idx="47"/>
          </p:nvPr>
        </p:nvSpPr>
        <p:spPr bwMode="auto">
          <a:xfrm>
            <a:off x="4830446" y="5929338"/>
            <a:ext cx="368688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RES	           Deduction section</a:t>
            </a:r>
          </a:p>
        </p:txBody>
      </p:sp>
      <p:sp>
        <p:nvSpPr>
          <p:cNvPr id="36" name="Content Placeholder 35">
            <a:extLst>
              <a:ext uri="{FF2B5EF4-FFF2-40B4-BE49-F238E27FC236}">
                <a16:creationId xmlns:a16="http://schemas.microsoft.com/office/drawing/2014/main" id="{5162118F-04C8-6D29-C1DF-ADED1312151F}"/>
              </a:ext>
            </a:extLst>
          </p:cNvPr>
          <p:cNvSpPr>
            <a:spLocks noGrp="1"/>
          </p:cNvSpPr>
          <p:nvPr>
            <p:ph sz="quarter" idx="48"/>
          </p:nvPr>
        </p:nvSpPr>
        <p:spPr>
          <a:xfrm>
            <a:off x="7793036" y="6518945"/>
            <a:ext cx="944563" cy="300831"/>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4370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P spid="52" grpId="0"/>
      <p:bldP spid="53" grpId="0"/>
      <p:bldP spid="60" grpId="0"/>
      <p:bldP spid="62" grpId="0"/>
      <p:bldP spid="64" grpId="0"/>
      <p:bldP spid="65" grpId="0"/>
      <p:bldP spid="70" grpId="0"/>
      <p:bldP spid="71" grpId="0"/>
      <p:bldP spid="77" grpId="0"/>
      <p:bldP spid="80" grpId="0"/>
      <p:bldP spid="83" grpId="0"/>
      <p:bldP spid="85" grpId="0"/>
      <p:bldP spid="8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D28410-E574-511A-DFD0-7903AF069DDD}"/>
              </a:ext>
            </a:extLst>
          </p:cNvPr>
          <p:cNvSpPr>
            <a:spLocks noGrp="1"/>
          </p:cNvSpPr>
          <p:nvPr>
            <p:ph type="title"/>
          </p:nvPr>
        </p:nvSpPr>
        <p:spPr>
          <a:xfrm>
            <a:off x="513862" y="293663"/>
            <a:ext cx="8115302" cy="1015904"/>
          </a:xfrm>
        </p:spPr>
        <p:txBody>
          <a:bodyPr>
            <a:noAutofit/>
          </a:bodyPr>
          <a:lstStyle/>
          <a:p>
            <a:r>
              <a:rPr lang="en-US" dirty="0"/>
              <a:t>DO IT! 5: Solution – Part 1</a:t>
            </a:r>
            <a:endParaRPr lang="en-IN" dirty="0"/>
          </a:p>
        </p:txBody>
      </p:sp>
      <p:sp>
        <p:nvSpPr>
          <p:cNvPr id="12" name="Content Placeholder 11">
            <a:extLst>
              <a:ext uri="{FF2B5EF4-FFF2-40B4-BE49-F238E27FC236}">
                <a16:creationId xmlns:a16="http://schemas.microsoft.com/office/drawing/2014/main" id="{B1D0A570-169C-FC65-E6B3-9A969EEBEF56}"/>
              </a:ext>
            </a:extLst>
          </p:cNvPr>
          <p:cNvSpPr>
            <a:spLocks noGrp="1"/>
          </p:cNvSpPr>
          <p:nvPr>
            <p:ph sz="quarter" idx="10"/>
          </p:nvPr>
        </p:nvSpPr>
        <p:spPr>
          <a:xfrm>
            <a:off x="231775" y="1583473"/>
            <a:ext cx="8420100" cy="794963"/>
          </a:xfrm>
        </p:spPr>
        <p:txBody>
          <a:bodyPr>
            <a:noAutofit/>
          </a:bodyPr>
          <a:lstStyle/>
          <a:p>
            <a:pPr marL="0" indent="0">
              <a:lnSpc>
                <a:spcPct val="100000"/>
              </a:lnSpc>
              <a:spcBef>
                <a:spcPts val="624"/>
              </a:spcBef>
              <a:buNone/>
            </a:pPr>
            <a:r>
              <a:rPr lang="en-US" sz="2000" dirty="0"/>
              <a:t>Indicate in which financial statement and under what classification each of the following would be reported.</a:t>
            </a:r>
          </a:p>
        </p:txBody>
      </p:sp>
      <p:sp>
        <p:nvSpPr>
          <p:cNvPr id="37" name="Text Box 22" descr="Line under heading.">
            <a:extLst>
              <a:ext uri="{FF2B5EF4-FFF2-40B4-BE49-F238E27FC236}">
                <a16:creationId xmlns:a16="http://schemas.microsoft.com/office/drawing/2014/main" id="{77D637C3-7521-D4C5-567C-743AF2B0B22D}"/>
              </a:ext>
            </a:extLst>
          </p:cNvPr>
          <p:cNvSpPr txBox="1">
            <a:spLocks noGrp="1" noChangeArrowheads="1"/>
          </p:cNvSpPr>
          <p:nvPr>
            <p:ph sz="quarter" idx="11"/>
          </p:nvPr>
        </p:nvSpPr>
        <p:spPr bwMode="auto">
          <a:xfrm>
            <a:off x="762000" y="2758686"/>
            <a:ext cx="8921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b="1" dirty="0"/>
              <a:t>Account</a:t>
            </a:r>
          </a:p>
        </p:txBody>
      </p:sp>
      <p:sp>
        <p:nvSpPr>
          <p:cNvPr id="38" name="Line 25">
            <a:extLst>
              <a:ext uri="{FF2B5EF4-FFF2-40B4-BE49-F238E27FC236}">
                <a16:creationId xmlns:a16="http://schemas.microsoft.com/office/drawing/2014/main" id="{9F428F1A-F2F5-23CF-75CD-3D7AA35AA2CA}"/>
              </a:ext>
              <a:ext uri="{C183D7F6-B498-43B3-948B-1728B52AA6E4}">
                <adec:decorative xmlns:adec="http://schemas.microsoft.com/office/drawing/2017/decorative" val="1"/>
              </a:ext>
            </a:extLst>
          </p:cNvPr>
          <p:cNvSpPr>
            <a:spLocks noChangeShapeType="1"/>
          </p:cNvSpPr>
          <p:nvPr/>
        </p:nvSpPr>
        <p:spPr bwMode="auto">
          <a:xfrm>
            <a:off x="762000" y="3072618"/>
            <a:ext cx="3505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9" name="Line 26">
            <a:extLst>
              <a:ext uri="{FF2B5EF4-FFF2-40B4-BE49-F238E27FC236}">
                <a16:creationId xmlns:a16="http://schemas.microsoft.com/office/drawing/2014/main" id="{A6F6023A-A224-CEDA-04F3-E7BEB71B260A}"/>
              </a:ext>
              <a:ext uri="{C183D7F6-B498-43B3-948B-1728B52AA6E4}">
                <adec:decorative xmlns:adec="http://schemas.microsoft.com/office/drawing/2017/decorative" val="1"/>
              </a:ext>
            </a:extLst>
          </p:cNvPr>
          <p:cNvSpPr>
            <a:spLocks noChangeShapeType="1"/>
          </p:cNvSpPr>
          <p:nvPr/>
        </p:nvSpPr>
        <p:spPr bwMode="auto">
          <a:xfrm>
            <a:off x="4495800" y="3072618"/>
            <a:ext cx="1295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0" name="Line 27">
            <a:extLst>
              <a:ext uri="{FF2B5EF4-FFF2-40B4-BE49-F238E27FC236}">
                <a16:creationId xmlns:a16="http://schemas.microsoft.com/office/drawing/2014/main" id="{44B523DE-4801-2157-3D3C-C12C6570F74A}"/>
              </a:ext>
              <a:ext uri="{C183D7F6-B498-43B3-948B-1728B52AA6E4}">
                <adec:decorative xmlns:adec="http://schemas.microsoft.com/office/drawing/2017/decorative" val="1"/>
              </a:ext>
            </a:extLst>
          </p:cNvPr>
          <p:cNvSpPr>
            <a:spLocks noChangeShapeType="1"/>
          </p:cNvSpPr>
          <p:nvPr/>
        </p:nvSpPr>
        <p:spPr bwMode="auto">
          <a:xfrm>
            <a:off x="6045200" y="3072618"/>
            <a:ext cx="22098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 name="Text Box 23">
            <a:extLst>
              <a:ext uri="{FF2B5EF4-FFF2-40B4-BE49-F238E27FC236}">
                <a16:creationId xmlns:a16="http://schemas.microsoft.com/office/drawing/2014/main" id="{576B6772-D942-8DF8-2F32-A4716BBA4EF9}"/>
              </a:ext>
            </a:extLst>
          </p:cNvPr>
          <p:cNvSpPr txBox="1">
            <a:spLocks noGrp="1" noChangeArrowheads="1"/>
          </p:cNvSpPr>
          <p:nvPr>
            <p:ph sz="quarter" idx="17"/>
          </p:nvPr>
        </p:nvSpPr>
        <p:spPr bwMode="auto">
          <a:xfrm>
            <a:off x="4457700" y="2537087"/>
            <a:ext cx="13716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b="1" dirty="0"/>
              <a:t>Financial Statement</a:t>
            </a:r>
          </a:p>
        </p:txBody>
      </p:sp>
      <p:sp>
        <p:nvSpPr>
          <p:cNvPr id="42" name="Text Box 24">
            <a:extLst>
              <a:ext uri="{FF2B5EF4-FFF2-40B4-BE49-F238E27FC236}">
                <a16:creationId xmlns:a16="http://schemas.microsoft.com/office/drawing/2014/main" id="{FE5E5D9F-F4BB-B39E-78B7-6BF0753D3C3F}"/>
              </a:ext>
            </a:extLst>
          </p:cNvPr>
          <p:cNvSpPr txBox="1">
            <a:spLocks noGrp="1" noChangeArrowheads="1"/>
          </p:cNvSpPr>
          <p:nvPr>
            <p:ph sz="quarter" idx="18"/>
          </p:nvPr>
        </p:nvSpPr>
        <p:spPr bwMode="auto">
          <a:xfrm>
            <a:off x="6026149" y="2722361"/>
            <a:ext cx="16668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l">
              <a:spcBef>
                <a:spcPct val="50000"/>
              </a:spcBef>
              <a:buNone/>
            </a:pPr>
            <a:r>
              <a:rPr lang="en-US" altLang="en-US" sz="1600" b="1" dirty="0"/>
              <a:t>Classification</a:t>
            </a:r>
          </a:p>
        </p:txBody>
      </p:sp>
      <p:sp>
        <p:nvSpPr>
          <p:cNvPr id="43" name="Text Box 19">
            <a:extLst>
              <a:ext uri="{FF2B5EF4-FFF2-40B4-BE49-F238E27FC236}">
                <a16:creationId xmlns:a16="http://schemas.microsoft.com/office/drawing/2014/main" id="{572EDF3D-6D6F-CEAB-900F-C6351877C191}"/>
              </a:ext>
            </a:extLst>
          </p:cNvPr>
          <p:cNvSpPr txBox="1">
            <a:spLocks noGrp="1" noChangeArrowheads="1"/>
          </p:cNvSpPr>
          <p:nvPr>
            <p:ph sz="quarter" idx="19"/>
          </p:nvPr>
        </p:nvSpPr>
        <p:spPr bwMode="auto">
          <a:xfrm>
            <a:off x="740569" y="3146817"/>
            <a:ext cx="168275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Equipment</a:t>
            </a:r>
          </a:p>
        </p:txBody>
      </p:sp>
      <p:sp>
        <p:nvSpPr>
          <p:cNvPr id="45" name="Text Box 20">
            <a:extLst>
              <a:ext uri="{FF2B5EF4-FFF2-40B4-BE49-F238E27FC236}">
                <a16:creationId xmlns:a16="http://schemas.microsoft.com/office/drawing/2014/main" id="{176D2529-7845-CCCF-3177-FC22CE331007}"/>
              </a:ext>
            </a:extLst>
          </p:cNvPr>
          <p:cNvSpPr txBox="1">
            <a:spLocks noGrp="1" noChangeArrowheads="1"/>
          </p:cNvSpPr>
          <p:nvPr>
            <p:ph sz="quarter" idx="23"/>
          </p:nvPr>
        </p:nvSpPr>
        <p:spPr bwMode="auto">
          <a:xfrm>
            <a:off x="4571513" y="3146817"/>
            <a:ext cx="99731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dirty="0">
                <a:solidFill>
                  <a:schemeClr val="tx1"/>
                </a:solidFill>
              </a:rPr>
              <a:t>SFP</a:t>
            </a:r>
          </a:p>
        </p:txBody>
      </p:sp>
      <p:sp>
        <p:nvSpPr>
          <p:cNvPr id="47" name="Text Box 21">
            <a:extLst>
              <a:ext uri="{FF2B5EF4-FFF2-40B4-BE49-F238E27FC236}">
                <a16:creationId xmlns:a16="http://schemas.microsoft.com/office/drawing/2014/main" id="{E9BF9734-47AB-849F-1321-8DD0E7227B75}"/>
              </a:ext>
            </a:extLst>
          </p:cNvPr>
          <p:cNvSpPr txBox="1">
            <a:spLocks noGrp="1" noChangeArrowheads="1"/>
          </p:cNvSpPr>
          <p:nvPr>
            <p:ph sz="quarter" idx="24"/>
          </p:nvPr>
        </p:nvSpPr>
        <p:spPr bwMode="auto">
          <a:xfrm>
            <a:off x="6084888" y="3146817"/>
            <a:ext cx="2870994"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sz="1600" dirty="0">
                <a:solidFill>
                  <a:schemeClr val="tx1"/>
                </a:solidFill>
              </a:rPr>
              <a:t>Property, plant, and equipment</a:t>
            </a:r>
          </a:p>
        </p:txBody>
      </p:sp>
      <p:sp>
        <p:nvSpPr>
          <p:cNvPr id="48" name="Text Box 28">
            <a:extLst>
              <a:ext uri="{FF2B5EF4-FFF2-40B4-BE49-F238E27FC236}">
                <a16:creationId xmlns:a16="http://schemas.microsoft.com/office/drawing/2014/main" id="{2A96D166-F7A1-DED3-BC57-0C7DE31DF42B}"/>
              </a:ext>
            </a:extLst>
          </p:cNvPr>
          <p:cNvSpPr txBox="1">
            <a:spLocks noGrp="1" noChangeArrowheads="1"/>
          </p:cNvSpPr>
          <p:nvPr>
            <p:ph sz="quarter" idx="25"/>
          </p:nvPr>
        </p:nvSpPr>
        <p:spPr bwMode="auto">
          <a:xfrm>
            <a:off x="740569" y="3511354"/>
            <a:ext cx="20161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Freight-Out</a:t>
            </a:r>
          </a:p>
        </p:txBody>
      </p:sp>
      <p:sp>
        <p:nvSpPr>
          <p:cNvPr id="49" name="Text Box 29">
            <a:extLst>
              <a:ext uri="{FF2B5EF4-FFF2-40B4-BE49-F238E27FC236}">
                <a16:creationId xmlns:a16="http://schemas.microsoft.com/office/drawing/2014/main" id="{64197DD1-1C10-47CC-CF20-C842CEFB04F0}"/>
              </a:ext>
            </a:extLst>
          </p:cNvPr>
          <p:cNvSpPr txBox="1">
            <a:spLocks noGrp="1" noChangeArrowheads="1"/>
          </p:cNvSpPr>
          <p:nvPr>
            <p:ph sz="quarter" idx="26"/>
          </p:nvPr>
        </p:nvSpPr>
        <p:spPr bwMode="auto">
          <a:xfrm>
            <a:off x="4645820" y="3511354"/>
            <a:ext cx="8397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50" name="Text Box 30">
            <a:extLst>
              <a:ext uri="{FF2B5EF4-FFF2-40B4-BE49-F238E27FC236}">
                <a16:creationId xmlns:a16="http://schemas.microsoft.com/office/drawing/2014/main" id="{CF8BB89C-5EED-16CA-C968-DAD4047C4EEE}"/>
              </a:ext>
            </a:extLst>
          </p:cNvPr>
          <p:cNvSpPr txBox="1">
            <a:spLocks noGrp="1" noChangeArrowheads="1"/>
          </p:cNvSpPr>
          <p:nvPr>
            <p:ph sz="quarter" idx="27"/>
          </p:nvPr>
        </p:nvSpPr>
        <p:spPr bwMode="auto">
          <a:xfrm>
            <a:off x="6084888" y="3511354"/>
            <a:ext cx="229393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Operating expenses</a:t>
            </a:r>
          </a:p>
        </p:txBody>
      </p:sp>
      <p:sp>
        <p:nvSpPr>
          <p:cNvPr id="51" name="Text Box 31">
            <a:extLst>
              <a:ext uri="{FF2B5EF4-FFF2-40B4-BE49-F238E27FC236}">
                <a16:creationId xmlns:a16="http://schemas.microsoft.com/office/drawing/2014/main" id="{D0967A04-E4BC-B73B-A0F7-7CEA385329E5}"/>
              </a:ext>
            </a:extLst>
          </p:cNvPr>
          <p:cNvSpPr txBox="1">
            <a:spLocks noGrp="1" noChangeArrowheads="1"/>
          </p:cNvSpPr>
          <p:nvPr>
            <p:ph sz="quarter" idx="28"/>
          </p:nvPr>
        </p:nvSpPr>
        <p:spPr bwMode="auto">
          <a:xfrm>
            <a:off x="740569" y="3856634"/>
            <a:ext cx="337423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8600" indent="-2286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buNone/>
            </a:pPr>
            <a:r>
              <a:rPr lang="en-US" altLang="en-US" sz="1600" dirty="0">
                <a:latin typeface="+mn-lt"/>
              </a:rPr>
              <a:t>Gain on Disposal of Plant Assets</a:t>
            </a:r>
          </a:p>
        </p:txBody>
      </p:sp>
      <p:sp>
        <p:nvSpPr>
          <p:cNvPr id="52" name="Text Box 32">
            <a:extLst>
              <a:ext uri="{FF2B5EF4-FFF2-40B4-BE49-F238E27FC236}">
                <a16:creationId xmlns:a16="http://schemas.microsoft.com/office/drawing/2014/main" id="{5DF49C04-DCB6-0CC9-F23B-E6A341CEF863}"/>
              </a:ext>
            </a:extLst>
          </p:cNvPr>
          <p:cNvSpPr txBox="1">
            <a:spLocks noGrp="1" noChangeArrowheads="1"/>
          </p:cNvSpPr>
          <p:nvPr>
            <p:ph sz="quarter" idx="29"/>
          </p:nvPr>
        </p:nvSpPr>
        <p:spPr bwMode="auto">
          <a:xfrm>
            <a:off x="4708525" y="3856634"/>
            <a:ext cx="7143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53" name="Text Box 33">
            <a:extLst>
              <a:ext uri="{FF2B5EF4-FFF2-40B4-BE49-F238E27FC236}">
                <a16:creationId xmlns:a16="http://schemas.microsoft.com/office/drawing/2014/main" id="{72E3D860-1AD6-F23E-0CBE-51BC7A7748C2}"/>
              </a:ext>
            </a:extLst>
          </p:cNvPr>
          <p:cNvSpPr txBox="1">
            <a:spLocks noGrp="1" noChangeArrowheads="1"/>
          </p:cNvSpPr>
          <p:nvPr>
            <p:ph sz="quarter" idx="30"/>
          </p:nvPr>
        </p:nvSpPr>
        <p:spPr bwMode="auto">
          <a:xfrm>
            <a:off x="6084888" y="3856634"/>
            <a:ext cx="28416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Other income and expense</a:t>
            </a:r>
          </a:p>
        </p:txBody>
      </p:sp>
      <p:sp>
        <p:nvSpPr>
          <p:cNvPr id="54" name="Text Box 34">
            <a:extLst>
              <a:ext uri="{FF2B5EF4-FFF2-40B4-BE49-F238E27FC236}">
                <a16:creationId xmlns:a16="http://schemas.microsoft.com/office/drawing/2014/main" id="{B55347F2-94CF-17FC-A4D8-EE4DA06559AD}"/>
              </a:ext>
            </a:extLst>
          </p:cNvPr>
          <p:cNvSpPr txBox="1">
            <a:spLocks noGrp="1" noChangeArrowheads="1"/>
          </p:cNvSpPr>
          <p:nvPr>
            <p:ph sz="quarter" idx="31"/>
          </p:nvPr>
        </p:nvSpPr>
        <p:spPr bwMode="auto">
          <a:xfrm>
            <a:off x="740569" y="4211231"/>
            <a:ext cx="37115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Insurance Expense</a:t>
            </a:r>
          </a:p>
        </p:txBody>
      </p:sp>
      <p:sp>
        <p:nvSpPr>
          <p:cNvPr id="60" name="Text Box 35">
            <a:extLst>
              <a:ext uri="{FF2B5EF4-FFF2-40B4-BE49-F238E27FC236}">
                <a16:creationId xmlns:a16="http://schemas.microsoft.com/office/drawing/2014/main" id="{50056797-0FA9-AA92-49A4-849EBC17FA1E}"/>
              </a:ext>
            </a:extLst>
          </p:cNvPr>
          <p:cNvSpPr txBox="1">
            <a:spLocks noGrp="1" noChangeArrowheads="1"/>
          </p:cNvSpPr>
          <p:nvPr>
            <p:ph sz="quarter" idx="32"/>
          </p:nvPr>
        </p:nvSpPr>
        <p:spPr bwMode="auto">
          <a:xfrm>
            <a:off x="4562476" y="4211231"/>
            <a:ext cx="99695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ctr">
              <a:spcBef>
                <a:spcPct val="50000"/>
              </a:spcBef>
              <a:buNone/>
            </a:pPr>
            <a:r>
              <a:rPr lang="en-US" altLang="en-US" sz="1600" dirty="0"/>
              <a:t>IS</a:t>
            </a:r>
          </a:p>
        </p:txBody>
      </p:sp>
      <p:sp>
        <p:nvSpPr>
          <p:cNvPr id="62" name="Text Box 36">
            <a:extLst>
              <a:ext uri="{FF2B5EF4-FFF2-40B4-BE49-F238E27FC236}">
                <a16:creationId xmlns:a16="http://schemas.microsoft.com/office/drawing/2014/main" id="{53110E61-93EF-B9B4-279B-F7B8B7353BEA}"/>
              </a:ext>
            </a:extLst>
          </p:cNvPr>
          <p:cNvSpPr txBox="1">
            <a:spLocks noGrp="1" noChangeArrowheads="1"/>
          </p:cNvSpPr>
          <p:nvPr>
            <p:ph sz="quarter" idx="33"/>
          </p:nvPr>
        </p:nvSpPr>
        <p:spPr bwMode="auto">
          <a:xfrm>
            <a:off x="6084888" y="4211231"/>
            <a:ext cx="29606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Operating expenses</a:t>
            </a:r>
          </a:p>
        </p:txBody>
      </p:sp>
      <p:sp>
        <p:nvSpPr>
          <p:cNvPr id="63" name="Text Box 49">
            <a:extLst>
              <a:ext uri="{FF2B5EF4-FFF2-40B4-BE49-F238E27FC236}">
                <a16:creationId xmlns:a16="http://schemas.microsoft.com/office/drawing/2014/main" id="{12D5EAE8-915A-3C79-EFFC-DDA8137069CF}"/>
              </a:ext>
            </a:extLst>
          </p:cNvPr>
          <p:cNvSpPr txBox="1">
            <a:spLocks noGrp="1" noChangeArrowheads="1"/>
          </p:cNvSpPr>
          <p:nvPr>
            <p:ph sz="quarter" idx="34"/>
          </p:nvPr>
        </p:nvSpPr>
        <p:spPr bwMode="auto">
          <a:xfrm>
            <a:off x="740569" y="4564395"/>
            <a:ext cx="18970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Interest Expense</a:t>
            </a:r>
          </a:p>
        </p:txBody>
      </p:sp>
      <p:sp>
        <p:nvSpPr>
          <p:cNvPr id="64" name="Text Box 50">
            <a:extLst>
              <a:ext uri="{FF2B5EF4-FFF2-40B4-BE49-F238E27FC236}">
                <a16:creationId xmlns:a16="http://schemas.microsoft.com/office/drawing/2014/main" id="{6BACC5DE-4884-E275-6ACD-477658D436FC}"/>
              </a:ext>
            </a:extLst>
          </p:cNvPr>
          <p:cNvSpPr txBox="1">
            <a:spLocks noGrp="1" noChangeArrowheads="1"/>
          </p:cNvSpPr>
          <p:nvPr>
            <p:ph sz="quarter" idx="35"/>
          </p:nvPr>
        </p:nvSpPr>
        <p:spPr bwMode="auto">
          <a:xfrm>
            <a:off x="4681538" y="4564395"/>
            <a:ext cx="7413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65" name="Text Box 51">
            <a:extLst>
              <a:ext uri="{FF2B5EF4-FFF2-40B4-BE49-F238E27FC236}">
                <a16:creationId xmlns:a16="http://schemas.microsoft.com/office/drawing/2014/main" id="{CE8E2964-CA82-A658-E7AC-26EE629A7485}"/>
              </a:ext>
            </a:extLst>
          </p:cNvPr>
          <p:cNvSpPr txBox="1">
            <a:spLocks noGrp="1" noChangeArrowheads="1"/>
          </p:cNvSpPr>
          <p:nvPr>
            <p:ph sz="quarter" idx="36"/>
          </p:nvPr>
        </p:nvSpPr>
        <p:spPr bwMode="auto">
          <a:xfrm>
            <a:off x="6084888" y="4564395"/>
            <a:ext cx="21701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Interest expense</a:t>
            </a:r>
          </a:p>
        </p:txBody>
      </p:sp>
      <p:sp>
        <p:nvSpPr>
          <p:cNvPr id="66" name="Text Box 52">
            <a:extLst>
              <a:ext uri="{FF2B5EF4-FFF2-40B4-BE49-F238E27FC236}">
                <a16:creationId xmlns:a16="http://schemas.microsoft.com/office/drawing/2014/main" id="{C6274940-212A-CE53-CA71-625FA38BB104}"/>
              </a:ext>
            </a:extLst>
          </p:cNvPr>
          <p:cNvSpPr txBox="1">
            <a:spLocks noGrp="1" noChangeArrowheads="1"/>
          </p:cNvSpPr>
          <p:nvPr>
            <p:ph sz="quarter" idx="37"/>
          </p:nvPr>
        </p:nvSpPr>
        <p:spPr bwMode="auto">
          <a:xfrm>
            <a:off x="740569" y="4904706"/>
            <a:ext cx="17256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Interest Payable</a:t>
            </a:r>
          </a:p>
        </p:txBody>
      </p:sp>
      <p:sp>
        <p:nvSpPr>
          <p:cNvPr id="70" name="Text Box 53">
            <a:extLst>
              <a:ext uri="{FF2B5EF4-FFF2-40B4-BE49-F238E27FC236}">
                <a16:creationId xmlns:a16="http://schemas.microsoft.com/office/drawing/2014/main" id="{D7B071B5-D5A0-91A6-CF41-DBC99E88AA48}"/>
              </a:ext>
            </a:extLst>
          </p:cNvPr>
          <p:cNvSpPr txBox="1">
            <a:spLocks noGrp="1" noChangeArrowheads="1"/>
          </p:cNvSpPr>
          <p:nvPr>
            <p:ph sz="quarter" idx="38"/>
          </p:nvPr>
        </p:nvSpPr>
        <p:spPr bwMode="auto">
          <a:xfrm>
            <a:off x="4542632" y="4904706"/>
            <a:ext cx="103663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71" name="Text Box 54">
            <a:extLst>
              <a:ext uri="{FF2B5EF4-FFF2-40B4-BE49-F238E27FC236}">
                <a16:creationId xmlns:a16="http://schemas.microsoft.com/office/drawing/2014/main" id="{A02239D7-1B1D-EA43-368D-7C3CBA5DBBC8}"/>
              </a:ext>
            </a:extLst>
          </p:cNvPr>
          <p:cNvSpPr txBox="1">
            <a:spLocks noGrp="1" noChangeArrowheads="1"/>
          </p:cNvSpPr>
          <p:nvPr>
            <p:ph sz="quarter" idx="39"/>
          </p:nvPr>
        </p:nvSpPr>
        <p:spPr bwMode="auto">
          <a:xfrm>
            <a:off x="6084888" y="4904706"/>
            <a:ext cx="281939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Current liabilities</a:t>
            </a:r>
          </a:p>
        </p:txBody>
      </p:sp>
      <p:sp>
        <p:nvSpPr>
          <p:cNvPr id="76" name="Text Box 55">
            <a:extLst>
              <a:ext uri="{FF2B5EF4-FFF2-40B4-BE49-F238E27FC236}">
                <a16:creationId xmlns:a16="http://schemas.microsoft.com/office/drawing/2014/main" id="{93C0CD4B-A645-2391-0C94-6178A5D5120A}"/>
              </a:ext>
            </a:extLst>
          </p:cNvPr>
          <p:cNvSpPr txBox="1">
            <a:spLocks noGrp="1" noChangeArrowheads="1"/>
          </p:cNvSpPr>
          <p:nvPr>
            <p:ph sz="quarter" idx="40"/>
          </p:nvPr>
        </p:nvSpPr>
        <p:spPr bwMode="auto">
          <a:xfrm>
            <a:off x="740569" y="5277080"/>
            <a:ext cx="110351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Inventory</a:t>
            </a:r>
          </a:p>
        </p:txBody>
      </p:sp>
      <p:sp>
        <p:nvSpPr>
          <p:cNvPr id="77" name="Text Box 56">
            <a:extLst>
              <a:ext uri="{FF2B5EF4-FFF2-40B4-BE49-F238E27FC236}">
                <a16:creationId xmlns:a16="http://schemas.microsoft.com/office/drawing/2014/main" id="{FC2BDE4E-65F1-AB31-33F6-371BEC97A759}"/>
              </a:ext>
            </a:extLst>
          </p:cNvPr>
          <p:cNvSpPr txBox="1">
            <a:spLocks noGrp="1" noChangeArrowheads="1"/>
          </p:cNvSpPr>
          <p:nvPr>
            <p:ph sz="quarter" idx="41"/>
          </p:nvPr>
        </p:nvSpPr>
        <p:spPr bwMode="auto">
          <a:xfrm>
            <a:off x="4580732" y="5277080"/>
            <a:ext cx="94429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80" name="Text Box 61">
            <a:extLst>
              <a:ext uri="{FF2B5EF4-FFF2-40B4-BE49-F238E27FC236}">
                <a16:creationId xmlns:a16="http://schemas.microsoft.com/office/drawing/2014/main" id="{33C5ECA8-6028-7467-7F8A-FA886B6A7FB8}"/>
              </a:ext>
            </a:extLst>
          </p:cNvPr>
          <p:cNvSpPr txBox="1">
            <a:spLocks noGrp="1" noChangeArrowheads="1"/>
          </p:cNvSpPr>
          <p:nvPr>
            <p:ph sz="quarter" idx="42"/>
          </p:nvPr>
        </p:nvSpPr>
        <p:spPr bwMode="auto">
          <a:xfrm>
            <a:off x="6084888" y="5277080"/>
            <a:ext cx="16668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Current assets</a:t>
            </a:r>
          </a:p>
        </p:txBody>
      </p:sp>
      <p:sp>
        <p:nvSpPr>
          <p:cNvPr id="81" name="Text Box 58">
            <a:extLst>
              <a:ext uri="{FF2B5EF4-FFF2-40B4-BE49-F238E27FC236}">
                <a16:creationId xmlns:a16="http://schemas.microsoft.com/office/drawing/2014/main" id="{55F588BD-443A-0142-F919-F9F9D8E1C86E}"/>
              </a:ext>
            </a:extLst>
          </p:cNvPr>
          <p:cNvSpPr txBox="1">
            <a:spLocks noGrp="1" noChangeArrowheads="1"/>
          </p:cNvSpPr>
          <p:nvPr>
            <p:ph sz="quarter" idx="43"/>
          </p:nvPr>
        </p:nvSpPr>
        <p:spPr bwMode="auto">
          <a:xfrm>
            <a:off x="740569" y="5601886"/>
            <a:ext cx="216058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Land</a:t>
            </a:r>
          </a:p>
        </p:txBody>
      </p:sp>
      <p:sp>
        <p:nvSpPr>
          <p:cNvPr id="83" name="Text Box 59">
            <a:extLst>
              <a:ext uri="{FF2B5EF4-FFF2-40B4-BE49-F238E27FC236}">
                <a16:creationId xmlns:a16="http://schemas.microsoft.com/office/drawing/2014/main" id="{705E7FBA-4D16-557A-A62C-6B3F187DFEF2}"/>
              </a:ext>
            </a:extLst>
          </p:cNvPr>
          <p:cNvSpPr txBox="1">
            <a:spLocks noGrp="1" noChangeArrowheads="1"/>
          </p:cNvSpPr>
          <p:nvPr>
            <p:ph sz="quarter" idx="44"/>
          </p:nvPr>
        </p:nvSpPr>
        <p:spPr bwMode="auto">
          <a:xfrm>
            <a:off x="4526607" y="5601886"/>
            <a:ext cx="1062335" cy="27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ctr">
              <a:spcBef>
                <a:spcPct val="50000"/>
              </a:spcBef>
              <a:buNone/>
            </a:pPr>
            <a:r>
              <a:rPr lang="en-US" altLang="en-US" sz="1600" dirty="0"/>
              <a:t>SFP</a:t>
            </a:r>
          </a:p>
        </p:txBody>
      </p:sp>
      <p:sp>
        <p:nvSpPr>
          <p:cNvPr id="85" name="Text Box 62">
            <a:extLst>
              <a:ext uri="{FF2B5EF4-FFF2-40B4-BE49-F238E27FC236}">
                <a16:creationId xmlns:a16="http://schemas.microsoft.com/office/drawing/2014/main" id="{12CF8252-F358-87A4-6ED4-973656783F4D}"/>
              </a:ext>
            </a:extLst>
          </p:cNvPr>
          <p:cNvSpPr txBox="1">
            <a:spLocks noGrp="1" noChangeArrowheads="1"/>
          </p:cNvSpPr>
          <p:nvPr>
            <p:ph sz="quarter" idx="45"/>
          </p:nvPr>
        </p:nvSpPr>
        <p:spPr bwMode="auto">
          <a:xfrm>
            <a:off x="6084888" y="5601886"/>
            <a:ext cx="27664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Property, plant, and equipment</a:t>
            </a:r>
          </a:p>
        </p:txBody>
      </p:sp>
      <p:sp>
        <p:nvSpPr>
          <p:cNvPr id="86" name="Text Box 63">
            <a:extLst>
              <a:ext uri="{FF2B5EF4-FFF2-40B4-BE49-F238E27FC236}">
                <a16:creationId xmlns:a16="http://schemas.microsoft.com/office/drawing/2014/main" id="{083AFDB6-FF4B-0974-CB5E-7FCBAEE6056C}"/>
              </a:ext>
            </a:extLst>
          </p:cNvPr>
          <p:cNvSpPr txBox="1">
            <a:spLocks noGrp="1" noChangeArrowheads="1"/>
          </p:cNvSpPr>
          <p:nvPr>
            <p:ph sz="quarter" idx="46"/>
          </p:nvPr>
        </p:nvSpPr>
        <p:spPr bwMode="auto">
          <a:xfrm>
            <a:off x="740569" y="5929338"/>
            <a:ext cx="283120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Notes Payable (due in 3 years)</a:t>
            </a:r>
          </a:p>
        </p:txBody>
      </p:sp>
      <p:sp>
        <p:nvSpPr>
          <p:cNvPr id="87" name="Text Box 64">
            <a:extLst>
              <a:ext uri="{FF2B5EF4-FFF2-40B4-BE49-F238E27FC236}">
                <a16:creationId xmlns:a16="http://schemas.microsoft.com/office/drawing/2014/main" id="{089006B8-E38D-8CEA-D3E6-68FF8F7750E1}"/>
              </a:ext>
            </a:extLst>
          </p:cNvPr>
          <p:cNvSpPr txBox="1">
            <a:spLocks noGrp="1" noChangeArrowheads="1"/>
          </p:cNvSpPr>
          <p:nvPr>
            <p:ph sz="quarter" idx="47"/>
          </p:nvPr>
        </p:nvSpPr>
        <p:spPr bwMode="auto">
          <a:xfrm>
            <a:off x="4830446" y="5929338"/>
            <a:ext cx="368688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SFP	            Non-current liabilities</a:t>
            </a:r>
          </a:p>
        </p:txBody>
      </p:sp>
      <p:sp>
        <p:nvSpPr>
          <p:cNvPr id="36" name="Content Placeholder 35">
            <a:extLst>
              <a:ext uri="{FF2B5EF4-FFF2-40B4-BE49-F238E27FC236}">
                <a16:creationId xmlns:a16="http://schemas.microsoft.com/office/drawing/2014/main" id="{5162118F-04C8-6D29-C1DF-ADED1312151F}"/>
              </a:ext>
            </a:extLst>
          </p:cNvPr>
          <p:cNvSpPr>
            <a:spLocks noGrp="1"/>
          </p:cNvSpPr>
          <p:nvPr>
            <p:ph sz="quarter" idx="48"/>
          </p:nvPr>
        </p:nvSpPr>
        <p:spPr>
          <a:xfrm>
            <a:off x="7793036" y="6518945"/>
            <a:ext cx="944563" cy="300831"/>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412632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P spid="52" grpId="0"/>
      <p:bldP spid="53" grpId="0"/>
      <p:bldP spid="60" grpId="0"/>
      <p:bldP spid="62" grpId="0"/>
      <p:bldP spid="64" grpId="0"/>
      <p:bldP spid="65" grpId="0"/>
      <p:bldP spid="70" grpId="0"/>
      <p:bldP spid="71" grpId="0"/>
      <p:bldP spid="77" grpId="0"/>
      <p:bldP spid="80" grpId="0"/>
      <p:bldP spid="83" grpId="0"/>
      <p:bldP spid="85" grpId="0"/>
      <p:bldP spid="8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D28410-E574-511A-DFD0-7903AF069DDD}"/>
              </a:ext>
            </a:extLst>
          </p:cNvPr>
          <p:cNvSpPr>
            <a:spLocks noGrp="1"/>
          </p:cNvSpPr>
          <p:nvPr>
            <p:ph type="title"/>
          </p:nvPr>
        </p:nvSpPr>
        <p:spPr>
          <a:xfrm>
            <a:off x="513862" y="293663"/>
            <a:ext cx="8115302" cy="1015904"/>
          </a:xfrm>
        </p:spPr>
        <p:txBody>
          <a:bodyPr>
            <a:noAutofit/>
          </a:bodyPr>
          <a:lstStyle/>
          <a:p>
            <a:r>
              <a:rPr lang="en-US" dirty="0"/>
              <a:t>DO IT! 5: Solution – Part 2</a:t>
            </a:r>
            <a:endParaRPr lang="en-IN" dirty="0"/>
          </a:p>
        </p:txBody>
      </p:sp>
      <p:sp>
        <p:nvSpPr>
          <p:cNvPr id="12" name="Content Placeholder 11">
            <a:extLst>
              <a:ext uri="{FF2B5EF4-FFF2-40B4-BE49-F238E27FC236}">
                <a16:creationId xmlns:a16="http://schemas.microsoft.com/office/drawing/2014/main" id="{B1D0A570-169C-FC65-E6B3-9A969EEBEF56}"/>
              </a:ext>
            </a:extLst>
          </p:cNvPr>
          <p:cNvSpPr>
            <a:spLocks noGrp="1"/>
          </p:cNvSpPr>
          <p:nvPr>
            <p:ph sz="quarter" idx="10"/>
          </p:nvPr>
        </p:nvSpPr>
        <p:spPr>
          <a:xfrm>
            <a:off x="231775" y="1583473"/>
            <a:ext cx="8420100" cy="810337"/>
          </a:xfrm>
        </p:spPr>
        <p:txBody>
          <a:bodyPr>
            <a:normAutofit/>
          </a:bodyPr>
          <a:lstStyle/>
          <a:p>
            <a:pPr marL="0" indent="0">
              <a:lnSpc>
                <a:spcPct val="100000"/>
              </a:lnSpc>
              <a:spcBef>
                <a:spcPts val="624"/>
              </a:spcBef>
              <a:buNone/>
            </a:pPr>
            <a:r>
              <a:rPr lang="en-US" sz="2000" dirty="0"/>
              <a:t>Indicate in which financial statement and under what classification each of the following would be reported.</a:t>
            </a:r>
          </a:p>
        </p:txBody>
      </p:sp>
      <p:sp>
        <p:nvSpPr>
          <p:cNvPr id="37" name="Text Box 22" descr="Line under heading.">
            <a:extLst>
              <a:ext uri="{FF2B5EF4-FFF2-40B4-BE49-F238E27FC236}">
                <a16:creationId xmlns:a16="http://schemas.microsoft.com/office/drawing/2014/main" id="{77D637C3-7521-D4C5-567C-743AF2B0B22D}"/>
              </a:ext>
            </a:extLst>
          </p:cNvPr>
          <p:cNvSpPr txBox="1">
            <a:spLocks noGrp="1" noChangeArrowheads="1"/>
          </p:cNvSpPr>
          <p:nvPr>
            <p:ph sz="quarter" idx="11"/>
          </p:nvPr>
        </p:nvSpPr>
        <p:spPr bwMode="auto">
          <a:xfrm>
            <a:off x="762000" y="2758686"/>
            <a:ext cx="8921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b="1" dirty="0"/>
              <a:t>Account</a:t>
            </a:r>
          </a:p>
        </p:txBody>
      </p:sp>
      <p:sp>
        <p:nvSpPr>
          <p:cNvPr id="38" name="Line 25">
            <a:extLst>
              <a:ext uri="{FF2B5EF4-FFF2-40B4-BE49-F238E27FC236}">
                <a16:creationId xmlns:a16="http://schemas.microsoft.com/office/drawing/2014/main" id="{9F428F1A-F2F5-23CF-75CD-3D7AA35AA2CA}"/>
              </a:ext>
              <a:ext uri="{C183D7F6-B498-43B3-948B-1728B52AA6E4}">
                <adec:decorative xmlns:adec="http://schemas.microsoft.com/office/drawing/2017/decorative" val="1"/>
              </a:ext>
            </a:extLst>
          </p:cNvPr>
          <p:cNvSpPr>
            <a:spLocks noChangeShapeType="1"/>
          </p:cNvSpPr>
          <p:nvPr/>
        </p:nvSpPr>
        <p:spPr bwMode="auto">
          <a:xfrm>
            <a:off x="762000" y="3072618"/>
            <a:ext cx="3505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9" name="Line 26">
            <a:extLst>
              <a:ext uri="{FF2B5EF4-FFF2-40B4-BE49-F238E27FC236}">
                <a16:creationId xmlns:a16="http://schemas.microsoft.com/office/drawing/2014/main" id="{A6F6023A-A224-CEDA-04F3-E7BEB71B260A}"/>
              </a:ext>
              <a:ext uri="{C183D7F6-B498-43B3-948B-1728B52AA6E4}">
                <adec:decorative xmlns:adec="http://schemas.microsoft.com/office/drawing/2017/decorative" val="1"/>
              </a:ext>
            </a:extLst>
          </p:cNvPr>
          <p:cNvSpPr>
            <a:spLocks noChangeShapeType="1"/>
          </p:cNvSpPr>
          <p:nvPr/>
        </p:nvSpPr>
        <p:spPr bwMode="auto">
          <a:xfrm>
            <a:off x="4495800" y="3072618"/>
            <a:ext cx="1295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0" name="Line 27">
            <a:extLst>
              <a:ext uri="{FF2B5EF4-FFF2-40B4-BE49-F238E27FC236}">
                <a16:creationId xmlns:a16="http://schemas.microsoft.com/office/drawing/2014/main" id="{44B523DE-4801-2157-3D3C-C12C6570F74A}"/>
              </a:ext>
              <a:ext uri="{C183D7F6-B498-43B3-948B-1728B52AA6E4}">
                <adec:decorative xmlns:adec="http://schemas.microsoft.com/office/drawing/2017/decorative" val="1"/>
              </a:ext>
            </a:extLst>
          </p:cNvPr>
          <p:cNvSpPr>
            <a:spLocks noChangeShapeType="1"/>
          </p:cNvSpPr>
          <p:nvPr/>
        </p:nvSpPr>
        <p:spPr bwMode="auto">
          <a:xfrm>
            <a:off x="6045200" y="3072618"/>
            <a:ext cx="22098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 name="Text Box 23">
            <a:extLst>
              <a:ext uri="{FF2B5EF4-FFF2-40B4-BE49-F238E27FC236}">
                <a16:creationId xmlns:a16="http://schemas.microsoft.com/office/drawing/2014/main" id="{576B6772-D942-8DF8-2F32-A4716BBA4EF9}"/>
              </a:ext>
            </a:extLst>
          </p:cNvPr>
          <p:cNvSpPr txBox="1">
            <a:spLocks noGrp="1" noChangeArrowheads="1"/>
          </p:cNvSpPr>
          <p:nvPr>
            <p:ph sz="quarter" idx="17"/>
          </p:nvPr>
        </p:nvSpPr>
        <p:spPr bwMode="auto">
          <a:xfrm>
            <a:off x="4457700" y="2537087"/>
            <a:ext cx="13716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b="1" dirty="0"/>
              <a:t>Financial Statement</a:t>
            </a:r>
          </a:p>
        </p:txBody>
      </p:sp>
      <p:sp>
        <p:nvSpPr>
          <p:cNvPr id="42" name="Text Box 24">
            <a:extLst>
              <a:ext uri="{FF2B5EF4-FFF2-40B4-BE49-F238E27FC236}">
                <a16:creationId xmlns:a16="http://schemas.microsoft.com/office/drawing/2014/main" id="{FE5E5D9F-F4BB-B39E-78B7-6BF0753D3C3F}"/>
              </a:ext>
            </a:extLst>
          </p:cNvPr>
          <p:cNvSpPr txBox="1">
            <a:spLocks noGrp="1" noChangeArrowheads="1"/>
          </p:cNvSpPr>
          <p:nvPr>
            <p:ph sz="quarter" idx="18"/>
          </p:nvPr>
        </p:nvSpPr>
        <p:spPr bwMode="auto">
          <a:xfrm>
            <a:off x="6026149" y="2722361"/>
            <a:ext cx="16668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l">
              <a:spcBef>
                <a:spcPct val="50000"/>
              </a:spcBef>
              <a:buNone/>
            </a:pPr>
            <a:r>
              <a:rPr lang="en-US" altLang="en-US" sz="1600" b="1" dirty="0"/>
              <a:t>Classification</a:t>
            </a:r>
          </a:p>
        </p:txBody>
      </p:sp>
      <p:sp>
        <p:nvSpPr>
          <p:cNvPr id="43" name="Text Box 19">
            <a:extLst>
              <a:ext uri="{FF2B5EF4-FFF2-40B4-BE49-F238E27FC236}">
                <a16:creationId xmlns:a16="http://schemas.microsoft.com/office/drawing/2014/main" id="{572EDF3D-6D6F-CEAB-900F-C6351877C191}"/>
              </a:ext>
            </a:extLst>
          </p:cNvPr>
          <p:cNvSpPr txBox="1">
            <a:spLocks noGrp="1" noChangeArrowheads="1"/>
          </p:cNvSpPr>
          <p:nvPr>
            <p:ph sz="quarter" idx="19"/>
          </p:nvPr>
        </p:nvSpPr>
        <p:spPr bwMode="auto">
          <a:xfrm>
            <a:off x="740568" y="3146817"/>
            <a:ext cx="229228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Property Taxes Payable</a:t>
            </a:r>
          </a:p>
        </p:txBody>
      </p:sp>
      <p:sp>
        <p:nvSpPr>
          <p:cNvPr id="45" name="Text Box 20">
            <a:extLst>
              <a:ext uri="{FF2B5EF4-FFF2-40B4-BE49-F238E27FC236}">
                <a16:creationId xmlns:a16="http://schemas.microsoft.com/office/drawing/2014/main" id="{176D2529-7845-CCCF-3177-FC22CE331007}"/>
              </a:ext>
            </a:extLst>
          </p:cNvPr>
          <p:cNvSpPr txBox="1">
            <a:spLocks noGrp="1" noChangeArrowheads="1"/>
          </p:cNvSpPr>
          <p:nvPr>
            <p:ph sz="quarter" idx="23"/>
          </p:nvPr>
        </p:nvSpPr>
        <p:spPr bwMode="auto">
          <a:xfrm>
            <a:off x="4571513" y="3146817"/>
            <a:ext cx="99731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dirty="0">
                <a:solidFill>
                  <a:schemeClr val="tx1"/>
                </a:solidFill>
              </a:rPr>
              <a:t>SFP</a:t>
            </a:r>
          </a:p>
        </p:txBody>
      </p:sp>
      <p:sp>
        <p:nvSpPr>
          <p:cNvPr id="47" name="Text Box 21">
            <a:extLst>
              <a:ext uri="{FF2B5EF4-FFF2-40B4-BE49-F238E27FC236}">
                <a16:creationId xmlns:a16="http://schemas.microsoft.com/office/drawing/2014/main" id="{E9BF9734-47AB-849F-1321-8DD0E7227B75}"/>
              </a:ext>
            </a:extLst>
          </p:cNvPr>
          <p:cNvSpPr txBox="1">
            <a:spLocks noGrp="1" noChangeArrowheads="1"/>
          </p:cNvSpPr>
          <p:nvPr>
            <p:ph sz="quarter" idx="24"/>
          </p:nvPr>
        </p:nvSpPr>
        <p:spPr bwMode="auto">
          <a:xfrm>
            <a:off x="6045200" y="3146817"/>
            <a:ext cx="2870994"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en-US" sz="1600" dirty="0">
                <a:solidFill>
                  <a:schemeClr val="tx1"/>
                </a:solidFill>
              </a:rPr>
              <a:t>Current liabilities</a:t>
            </a:r>
          </a:p>
        </p:txBody>
      </p:sp>
      <p:sp>
        <p:nvSpPr>
          <p:cNvPr id="48" name="Text Box 28">
            <a:extLst>
              <a:ext uri="{FF2B5EF4-FFF2-40B4-BE49-F238E27FC236}">
                <a16:creationId xmlns:a16="http://schemas.microsoft.com/office/drawing/2014/main" id="{2A96D166-F7A1-DED3-BC57-0C7DE31DF42B}"/>
              </a:ext>
            </a:extLst>
          </p:cNvPr>
          <p:cNvSpPr txBox="1">
            <a:spLocks noGrp="1" noChangeArrowheads="1"/>
          </p:cNvSpPr>
          <p:nvPr>
            <p:ph sz="quarter" idx="25"/>
          </p:nvPr>
        </p:nvSpPr>
        <p:spPr bwMode="auto">
          <a:xfrm>
            <a:off x="740568" y="3511354"/>
            <a:ext cx="258769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Salaries and Wages Expense</a:t>
            </a:r>
          </a:p>
        </p:txBody>
      </p:sp>
      <p:sp>
        <p:nvSpPr>
          <p:cNvPr id="49" name="Text Box 29">
            <a:extLst>
              <a:ext uri="{FF2B5EF4-FFF2-40B4-BE49-F238E27FC236}">
                <a16:creationId xmlns:a16="http://schemas.microsoft.com/office/drawing/2014/main" id="{64197DD1-1C10-47CC-CF20-C842CEFB04F0}"/>
              </a:ext>
            </a:extLst>
          </p:cNvPr>
          <p:cNvSpPr txBox="1">
            <a:spLocks noGrp="1" noChangeArrowheads="1"/>
          </p:cNvSpPr>
          <p:nvPr>
            <p:ph sz="quarter" idx="26"/>
          </p:nvPr>
        </p:nvSpPr>
        <p:spPr bwMode="auto">
          <a:xfrm>
            <a:off x="4645820" y="3511354"/>
            <a:ext cx="8397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50" name="Text Box 30">
            <a:extLst>
              <a:ext uri="{FF2B5EF4-FFF2-40B4-BE49-F238E27FC236}">
                <a16:creationId xmlns:a16="http://schemas.microsoft.com/office/drawing/2014/main" id="{CF8BB89C-5EED-16CA-C968-DAD4047C4EEE}"/>
              </a:ext>
            </a:extLst>
          </p:cNvPr>
          <p:cNvSpPr txBox="1">
            <a:spLocks noGrp="1" noChangeArrowheads="1"/>
          </p:cNvSpPr>
          <p:nvPr>
            <p:ph sz="quarter" idx="27"/>
          </p:nvPr>
        </p:nvSpPr>
        <p:spPr bwMode="auto">
          <a:xfrm>
            <a:off x="6045200" y="3511354"/>
            <a:ext cx="229393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Operating expenses</a:t>
            </a:r>
          </a:p>
        </p:txBody>
      </p:sp>
      <p:sp>
        <p:nvSpPr>
          <p:cNvPr id="51" name="Text Box 31">
            <a:extLst>
              <a:ext uri="{FF2B5EF4-FFF2-40B4-BE49-F238E27FC236}">
                <a16:creationId xmlns:a16="http://schemas.microsoft.com/office/drawing/2014/main" id="{D0967A04-E4BC-B73B-A0F7-7CEA385329E5}"/>
              </a:ext>
            </a:extLst>
          </p:cNvPr>
          <p:cNvSpPr txBox="1">
            <a:spLocks noGrp="1" noChangeArrowheads="1"/>
          </p:cNvSpPr>
          <p:nvPr>
            <p:ph sz="quarter" idx="28"/>
          </p:nvPr>
        </p:nvSpPr>
        <p:spPr bwMode="auto">
          <a:xfrm>
            <a:off x="740568" y="3856634"/>
            <a:ext cx="337423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8600" indent="-2286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buNone/>
            </a:pPr>
            <a:r>
              <a:rPr lang="en-US" altLang="en-US" sz="1600" dirty="0">
                <a:latin typeface="+mn-lt"/>
              </a:rPr>
              <a:t>Salaries and Wages Payable</a:t>
            </a:r>
          </a:p>
        </p:txBody>
      </p:sp>
      <p:sp>
        <p:nvSpPr>
          <p:cNvPr id="52" name="Text Box 32">
            <a:extLst>
              <a:ext uri="{FF2B5EF4-FFF2-40B4-BE49-F238E27FC236}">
                <a16:creationId xmlns:a16="http://schemas.microsoft.com/office/drawing/2014/main" id="{5DF49C04-DCB6-0CC9-F23B-E6A341CEF863}"/>
              </a:ext>
            </a:extLst>
          </p:cNvPr>
          <p:cNvSpPr txBox="1">
            <a:spLocks noGrp="1" noChangeArrowheads="1"/>
          </p:cNvSpPr>
          <p:nvPr>
            <p:ph sz="quarter" idx="29"/>
          </p:nvPr>
        </p:nvSpPr>
        <p:spPr bwMode="auto">
          <a:xfrm>
            <a:off x="4708525" y="3856634"/>
            <a:ext cx="7143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53" name="Text Box 33">
            <a:extLst>
              <a:ext uri="{FF2B5EF4-FFF2-40B4-BE49-F238E27FC236}">
                <a16:creationId xmlns:a16="http://schemas.microsoft.com/office/drawing/2014/main" id="{72E3D860-1AD6-F23E-0CBE-51BC7A7748C2}"/>
              </a:ext>
            </a:extLst>
          </p:cNvPr>
          <p:cNvSpPr txBox="1">
            <a:spLocks noGrp="1" noChangeArrowheads="1"/>
          </p:cNvSpPr>
          <p:nvPr>
            <p:ph sz="quarter" idx="30"/>
          </p:nvPr>
        </p:nvSpPr>
        <p:spPr bwMode="auto">
          <a:xfrm>
            <a:off x="6045200" y="3856634"/>
            <a:ext cx="284162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Current liabilities</a:t>
            </a:r>
          </a:p>
        </p:txBody>
      </p:sp>
      <p:sp>
        <p:nvSpPr>
          <p:cNvPr id="54" name="Text Box 34">
            <a:extLst>
              <a:ext uri="{FF2B5EF4-FFF2-40B4-BE49-F238E27FC236}">
                <a16:creationId xmlns:a16="http://schemas.microsoft.com/office/drawing/2014/main" id="{B55347F2-94CF-17FC-A4D8-EE4DA06559AD}"/>
              </a:ext>
            </a:extLst>
          </p:cNvPr>
          <p:cNvSpPr txBox="1">
            <a:spLocks noGrp="1" noChangeArrowheads="1"/>
          </p:cNvSpPr>
          <p:nvPr>
            <p:ph sz="quarter" idx="31"/>
          </p:nvPr>
        </p:nvSpPr>
        <p:spPr bwMode="auto">
          <a:xfrm>
            <a:off x="742951" y="4236977"/>
            <a:ext cx="371157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Sales Returns and Allowances</a:t>
            </a:r>
          </a:p>
        </p:txBody>
      </p:sp>
      <p:sp>
        <p:nvSpPr>
          <p:cNvPr id="60" name="Text Box 35">
            <a:extLst>
              <a:ext uri="{FF2B5EF4-FFF2-40B4-BE49-F238E27FC236}">
                <a16:creationId xmlns:a16="http://schemas.microsoft.com/office/drawing/2014/main" id="{50056797-0FA9-AA92-49A4-849EBC17FA1E}"/>
              </a:ext>
            </a:extLst>
          </p:cNvPr>
          <p:cNvSpPr txBox="1">
            <a:spLocks noGrp="1" noChangeArrowheads="1"/>
          </p:cNvSpPr>
          <p:nvPr>
            <p:ph sz="quarter" idx="32"/>
          </p:nvPr>
        </p:nvSpPr>
        <p:spPr bwMode="auto">
          <a:xfrm>
            <a:off x="4562476" y="4236977"/>
            <a:ext cx="996950"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lgn="ctr">
              <a:spcBef>
                <a:spcPct val="50000"/>
              </a:spcBef>
              <a:buNone/>
            </a:pPr>
            <a:r>
              <a:rPr lang="en-US" altLang="en-US" sz="1600" dirty="0"/>
              <a:t>IS</a:t>
            </a:r>
          </a:p>
        </p:txBody>
      </p:sp>
      <p:sp>
        <p:nvSpPr>
          <p:cNvPr id="62" name="Text Box 36">
            <a:extLst>
              <a:ext uri="{FF2B5EF4-FFF2-40B4-BE49-F238E27FC236}">
                <a16:creationId xmlns:a16="http://schemas.microsoft.com/office/drawing/2014/main" id="{53110E61-93EF-B9B4-279B-F7B8B7353BEA}"/>
              </a:ext>
            </a:extLst>
          </p:cNvPr>
          <p:cNvSpPr txBox="1">
            <a:spLocks noGrp="1" noChangeArrowheads="1"/>
          </p:cNvSpPr>
          <p:nvPr>
            <p:ph sz="quarter" idx="33"/>
          </p:nvPr>
        </p:nvSpPr>
        <p:spPr bwMode="auto">
          <a:xfrm>
            <a:off x="6045200" y="4236977"/>
            <a:ext cx="296068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Sales</a:t>
            </a:r>
          </a:p>
        </p:txBody>
      </p:sp>
      <p:sp>
        <p:nvSpPr>
          <p:cNvPr id="63" name="Text Box 49">
            <a:extLst>
              <a:ext uri="{FF2B5EF4-FFF2-40B4-BE49-F238E27FC236}">
                <a16:creationId xmlns:a16="http://schemas.microsoft.com/office/drawing/2014/main" id="{12D5EAE8-915A-3C79-EFFC-DDA8137069CF}"/>
              </a:ext>
            </a:extLst>
          </p:cNvPr>
          <p:cNvSpPr txBox="1">
            <a:spLocks noGrp="1" noChangeArrowheads="1"/>
          </p:cNvSpPr>
          <p:nvPr>
            <p:ph sz="quarter" idx="34"/>
          </p:nvPr>
        </p:nvSpPr>
        <p:spPr bwMode="auto">
          <a:xfrm>
            <a:off x="740568" y="4564395"/>
            <a:ext cx="18970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Sales Revenue</a:t>
            </a:r>
          </a:p>
        </p:txBody>
      </p:sp>
      <p:sp>
        <p:nvSpPr>
          <p:cNvPr id="64" name="Text Box 50">
            <a:extLst>
              <a:ext uri="{FF2B5EF4-FFF2-40B4-BE49-F238E27FC236}">
                <a16:creationId xmlns:a16="http://schemas.microsoft.com/office/drawing/2014/main" id="{6BACC5DE-4884-E275-6ACD-477658D436FC}"/>
              </a:ext>
            </a:extLst>
          </p:cNvPr>
          <p:cNvSpPr txBox="1">
            <a:spLocks noGrp="1" noChangeArrowheads="1"/>
          </p:cNvSpPr>
          <p:nvPr>
            <p:ph sz="quarter" idx="35"/>
          </p:nvPr>
        </p:nvSpPr>
        <p:spPr bwMode="auto">
          <a:xfrm>
            <a:off x="4681538" y="4564395"/>
            <a:ext cx="74136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65" name="Text Box 51">
            <a:extLst>
              <a:ext uri="{FF2B5EF4-FFF2-40B4-BE49-F238E27FC236}">
                <a16:creationId xmlns:a16="http://schemas.microsoft.com/office/drawing/2014/main" id="{CE8E2964-CA82-A658-E7AC-26EE629A7485}"/>
              </a:ext>
            </a:extLst>
          </p:cNvPr>
          <p:cNvSpPr txBox="1">
            <a:spLocks noGrp="1" noChangeArrowheads="1"/>
          </p:cNvSpPr>
          <p:nvPr>
            <p:ph sz="quarter" idx="36"/>
          </p:nvPr>
        </p:nvSpPr>
        <p:spPr bwMode="auto">
          <a:xfrm>
            <a:off x="6045200" y="4564395"/>
            <a:ext cx="21701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Sales</a:t>
            </a:r>
          </a:p>
        </p:txBody>
      </p:sp>
      <p:sp>
        <p:nvSpPr>
          <p:cNvPr id="66" name="Text Box 52">
            <a:extLst>
              <a:ext uri="{FF2B5EF4-FFF2-40B4-BE49-F238E27FC236}">
                <a16:creationId xmlns:a16="http://schemas.microsoft.com/office/drawing/2014/main" id="{C6274940-212A-CE53-CA71-625FA38BB104}"/>
              </a:ext>
            </a:extLst>
          </p:cNvPr>
          <p:cNvSpPr txBox="1">
            <a:spLocks noGrp="1" noChangeArrowheads="1"/>
          </p:cNvSpPr>
          <p:nvPr>
            <p:ph sz="quarter" idx="37"/>
          </p:nvPr>
        </p:nvSpPr>
        <p:spPr bwMode="auto">
          <a:xfrm>
            <a:off x="740568" y="4904706"/>
            <a:ext cx="231371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Share Capital—Ordinary</a:t>
            </a:r>
          </a:p>
        </p:txBody>
      </p:sp>
      <p:sp>
        <p:nvSpPr>
          <p:cNvPr id="70" name="Text Box 53">
            <a:extLst>
              <a:ext uri="{FF2B5EF4-FFF2-40B4-BE49-F238E27FC236}">
                <a16:creationId xmlns:a16="http://schemas.microsoft.com/office/drawing/2014/main" id="{D7B071B5-D5A0-91A6-CF41-DBC99E88AA48}"/>
              </a:ext>
            </a:extLst>
          </p:cNvPr>
          <p:cNvSpPr txBox="1">
            <a:spLocks noGrp="1" noChangeArrowheads="1"/>
          </p:cNvSpPr>
          <p:nvPr>
            <p:ph sz="quarter" idx="38"/>
          </p:nvPr>
        </p:nvSpPr>
        <p:spPr bwMode="auto">
          <a:xfrm>
            <a:off x="4542632" y="4904706"/>
            <a:ext cx="103663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SFP</a:t>
            </a:r>
          </a:p>
        </p:txBody>
      </p:sp>
      <p:sp>
        <p:nvSpPr>
          <p:cNvPr id="71" name="Text Box 54">
            <a:extLst>
              <a:ext uri="{FF2B5EF4-FFF2-40B4-BE49-F238E27FC236}">
                <a16:creationId xmlns:a16="http://schemas.microsoft.com/office/drawing/2014/main" id="{A02239D7-1B1D-EA43-368D-7C3CBA5DBBC8}"/>
              </a:ext>
            </a:extLst>
          </p:cNvPr>
          <p:cNvSpPr txBox="1">
            <a:spLocks noGrp="1" noChangeArrowheads="1"/>
          </p:cNvSpPr>
          <p:nvPr>
            <p:ph sz="quarter" idx="39"/>
          </p:nvPr>
        </p:nvSpPr>
        <p:spPr bwMode="auto">
          <a:xfrm>
            <a:off x="6045200" y="4904706"/>
            <a:ext cx="2819399"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Equity</a:t>
            </a:r>
          </a:p>
        </p:txBody>
      </p:sp>
      <p:sp>
        <p:nvSpPr>
          <p:cNvPr id="76" name="Text Box 55">
            <a:extLst>
              <a:ext uri="{FF2B5EF4-FFF2-40B4-BE49-F238E27FC236}">
                <a16:creationId xmlns:a16="http://schemas.microsoft.com/office/drawing/2014/main" id="{93C0CD4B-A645-2391-0C94-6178A5D5120A}"/>
              </a:ext>
            </a:extLst>
          </p:cNvPr>
          <p:cNvSpPr txBox="1">
            <a:spLocks noGrp="1" noChangeArrowheads="1"/>
          </p:cNvSpPr>
          <p:nvPr>
            <p:ph sz="quarter" idx="40"/>
          </p:nvPr>
        </p:nvSpPr>
        <p:spPr bwMode="auto">
          <a:xfrm>
            <a:off x="740568" y="5277080"/>
            <a:ext cx="186134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l">
              <a:spcBef>
                <a:spcPct val="50000"/>
              </a:spcBef>
              <a:buNone/>
            </a:pPr>
            <a:r>
              <a:rPr lang="en-US" altLang="en-US" sz="1600" dirty="0"/>
              <a:t>Utilities Expense</a:t>
            </a:r>
          </a:p>
        </p:txBody>
      </p:sp>
      <p:sp>
        <p:nvSpPr>
          <p:cNvPr id="77" name="Text Box 56">
            <a:extLst>
              <a:ext uri="{FF2B5EF4-FFF2-40B4-BE49-F238E27FC236}">
                <a16:creationId xmlns:a16="http://schemas.microsoft.com/office/drawing/2014/main" id="{FC2BDE4E-65F1-AB31-33F6-371BEC97A759}"/>
              </a:ext>
            </a:extLst>
          </p:cNvPr>
          <p:cNvSpPr txBox="1">
            <a:spLocks noGrp="1" noChangeArrowheads="1"/>
          </p:cNvSpPr>
          <p:nvPr>
            <p:ph sz="quarter" idx="41"/>
          </p:nvPr>
        </p:nvSpPr>
        <p:spPr bwMode="auto">
          <a:xfrm>
            <a:off x="4580732" y="5277080"/>
            <a:ext cx="94429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lgn="ctr">
              <a:spcBef>
                <a:spcPct val="50000"/>
              </a:spcBef>
              <a:buNone/>
            </a:pPr>
            <a:r>
              <a:rPr lang="en-US" altLang="en-US" sz="1600" dirty="0"/>
              <a:t>IS</a:t>
            </a:r>
          </a:p>
        </p:txBody>
      </p:sp>
      <p:sp>
        <p:nvSpPr>
          <p:cNvPr id="80" name="Text Box 61">
            <a:extLst>
              <a:ext uri="{FF2B5EF4-FFF2-40B4-BE49-F238E27FC236}">
                <a16:creationId xmlns:a16="http://schemas.microsoft.com/office/drawing/2014/main" id="{33C5ECA8-6028-7467-7F8A-FA886B6A7FB8}"/>
              </a:ext>
            </a:extLst>
          </p:cNvPr>
          <p:cNvSpPr txBox="1">
            <a:spLocks noGrp="1" noChangeArrowheads="1"/>
          </p:cNvSpPr>
          <p:nvPr>
            <p:ph sz="quarter" idx="42"/>
          </p:nvPr>
        </p:nvSpPr>
        <p:spPr bwMode="auto">
          <a:xfrm>
            <a:off x="6045200" y="5277080"/>
            <a:ext cx="2065605"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a:spcBef>
                <a:spcPct val="50000"/>
              </a:spcBef>
              <a:buNone/>
            </a:pPr>
            <a:r>
              <a:rPr lang="en-US" altLang="en-US" sz="1600" dirty="0"/>
              <a:t>Operating expenses</a:t>
            </a:r>
          </a:p>
        </p:txBody>
      </p:sp>
      <p:sp>
        <p:nvSpPr>
          <p:cNvPr id="36" name="Content Placeholder 35">
            <a:extLst>
              <a:ext uri="{FF2B5EF4-FFF2-40B4-BE49-F238E27FC236}">
                <a16:creationId xmlns:a16="http://schemas.microsoft.com/office/drawing/2014/main" id="{5162118F-04C8-6D29-C1DF-ADED1312151F}"/>
              </a:ext>
            </a:extLst>
          </p:cNvPr>
          <p:cNvSpPr>
            <a:spLocks noGrp="1"/>
          </p:cNvSpPr>
          <p:nvPr>
            <p:ph sz="quarter" idx="48"/>
          </p:nvPr>
        </p:nvSpPr>
        <p:spPr>
          <a:xfrm>
            <a:off x="7793036" y="6518945"/>
            <a:ext cx="944563" cy="300831"/>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53108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P spid="52" grpId="0"/>
      <p:bldP spid="53" grpId="0"/>
      <p:bldP spid="60" grpId="0"/>
      <p:bldP spid="62" grpId="0"/>
      <p:bldP spid="64" grpId="0"/>
      <p:bldP spid="65" grpId="0"/>
      <p:bldP spid="70" grpId="0"/>
      <p:bldP spid="71" grpId="0"/>
      <p:bldP spid="77" grpId="0"/>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8924-0EFD-19FE-49D6-BF7103C609EC}"/>
              </a:ext>
            </a:extLst>
          </p:cNvPr>
          <p:cNvSpPr>
            <a:spLocks noGrp="1"/>
          </p:cNvSpPr>
          <p:nvPr>
            <p:ph type="title"/>
          </p:nvPr>
        </p:nvSpPr>
        <p:spPr/>
        <p:txBody>
          <a:bodyPr/>
          <a:lstStyle/>
          <a:p>
            <a:r>
              <a:rPr lang="en-IN" dirty="0"/>
              <a:t>Flow of Costs Overview</a:t>
            </a:r>
          </a:p>
        </p:txBody>
      </p:sp>
      <p:pic>
        <p:nvPicPr>
          <p:cNvPr id="11" name="Content Placeholder 1" descr="A flowchart depicts the Flow of costs for a Merchandising Company. The flowchart begins with Beginning Inventory plus the Cost of Goods Purchased. These amounts are shown with arrows flowing into the total of the Cost of Goods Available for Sale. All amounts included in Cost of Goods Available for Sale are either sold becoming part of Cost of Goods Sold, or remain in the Ending Inventory. The flowchart shows two arrows flowing out of Cost of Goods Available for Sale pointing to Cost of Goods Sold and Ending Inventory.">
            <a:extLst>
              <a:ext uri="{FF2B5EF4-FFF2-40B4-BE49-F238E27FC236}">
                <a16:creationId xmlns:a16="http://schemas.microsoft.com/office/drawing/2014/main" id="{46F78AB3-2C4E-C96D-1D89-348A39DB9BA1}"/>
              </a:ext>
            </a:extLst>
          </p:cNvPr>
          <p:cNvPicPr>
            <a:picLocks noGrp="1" noChangeAspect="1" noChangeArrowheads="1"/>
          </p:cNvPicPr>
          <p:nvPr>
            <p:ph type="pic" sz="quarter" idx="17"/>
          </p:nvPr>
        </p:nvPicPr>
        <p:blipFill rotWithShape="1">
          <a:blip r:embed="rId3">
            <a:extLst>
              <a:ext uri="{28A0092B-C50C-407E-A947-70E740481C1C}">
                <a14:useLocalDpi xmlns:a14="http://schemas.microsoft.com/office/drawing/2010/main" val="0"/>
              </a:ext>
            </a:extLst>
          </a:blip>
          <a:stretch/>
        </p:blipFill>
        <p:spPr bwMode="auto">
          <a:xfrm>
            <a:off x="1327619" y="1282226"/>
            <a:ext cx="6488763" cy="3650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a16="http://schemas.microsoft.com/office/drawing/2014/main" id="{583ADD83-C3F2-D44E-04DE-E5A44091E2C2}"/>
              </a:ext>
            </a:extLst>
          </p:cNvPr>
          <p:cNvSpPr>
            <a:spLocks noGrp="1"/>
          </p:cNvSpPr>
          <p:nvPr>
            <p:ph sz="quarter" idx="12"/>
          </p:nvPr>
        </p:nvSpPr>
        <p:spPr>
          <a:xfrm>
            <a:off x="513862" y="5069999"/>
            <a:ext cx="8115301" cy="1319126"/>
          </a:xfrm>
        </p:spPr>
        <p:txBody>
          <a:bodyPr>
            <a:normAutofit/>
          </a:bodyPr>
          <a:lstStyle/>
          <a:p>
            <a:pPr marL="0" indent="0">
              <a:buNone/>
            </a:pPr>
            <a:r>
              <a:rPr lang="en-US" sz="2000" b="1" dirty="0"/>
              <a:t>Illustration 5.4: </a:t>
            </a:r>
            <a:r>
              <a:rPr lang="en-US" sz="2000" dirty="0"/>
              <a:t>Flow of costs</a:t>
            </a:r>
            <a:endParaRPr lang="en-IN" sz="2000" dirty="0"/>
          </a:p>
          <a:p>
            <a:pPr marL="0" indent="0">
              <a:buNone/>
            </a:pPr>
            <a:r>
              <a:rPr lang="en-US" sz="2400" dirty="0"/>
              <a:t>Companies use either a </a:t>
            </a:r>
            <a:r>
              <a:rPr lang="en-US" sz="2400" b="1" dirty="0"/>
              <a:t>perpetual inventory system</a:t>
            </a:r>
            <a:r>
              <a:rPr lang="en-US" sz="2400" dirty="0"/>
              <a:t> or a </a:t>
            </a:r>
            <a:r>
              <a:rPr lang="en-US" sz="2400" b="1" dirty="0"/>
              <a:t>periodic inventory system </a:t>
            </a:r>
            <a:r>
              <a:rPr lang="en-US" sz="2400" dirty="0"/>
              <a:t>to account for inventory.</a:t>
            </a:r>
          </a:p>
        </p:txBody>
      </p:sp>
      <p:sp>
        <p:nvSpPr>
          <p:cNvPr id="15" name="Content Placeholder 5">
            <a:extLst>
              <a:ext uri="{FF2B5EF4-FFF2-40B4-BE49-F238E27FC236}">
                <a16:creationId xmlns:a16="http://schemas.microsoft.com/office/drawing/2014/main" id="{C8D71277-E570-D34F-1893-765F8EB3E249}"/>
              </a:ext>
            </a:extLst>
          </p:cNvPr>
          <p:cNvSpPr>
            <a:spLocks noGrp="1"/>
          </p:cNvSpPr>
          <p:nvPr>
            <p:ph sz="quarter" idx="23"/>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772063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800C-2354-4C83-1F4F-95CF9E75FEEB}"/>
              </a:ext>
            </a:extLst>
          </p:cNvPr>
          <p:cNvSpPr>
            <a:spLocks noGrp="1"/>
          </p:cNvSpPr>
          <p:nvPr>
            <p:ph type="title"/>
          </p:nvPr>
        </p:nvSpPr>
        <p:spPr/>
        <p:txBody>
          <a:bodyPr/>
          <a:lstStyle/>
          <a:p>
            <a:r>
              <a:rPr lang="en-US" dirty="0"/>
              <a:t>Flow of Inventory</a:t>
            </a:r>
          </a:p>
        </p:txBody>
      </p:sp>
      <p:sp>
        <p:nvSpPr>
          <p:cNvPr id="3" name="Content Placeholder 2">
            <a:extLst>
              <a:ext uri="{FF2B5EF4-FFF2-40B4-BE49-F238E27FC236}">
                <a16:creationId xmlns:a16="http://schemas.microsoft.com/office/drawing/2014/main" id="{D634CB29-8031-8CC9-912B-2588223BFFD6}"/>
              </a:ext>
            </a:extLst>
          </p:cNvPr>
          <p:cNvSpPr>
            <a:spLocks noGrp="1"/>
          </p:cNvSpPr>
          <p:nvPr>
            <p:ph sz="quarter" idx="12"/>
          </p:nvPr>
        </p:nvSpPr>
        <p:spPr/>
        <p:txBody>
          <a:bodyPr/>
          <a:lstStyle/>
          <a:p>
            <a:r>
              <a:rPr lang="en-US" dirty="0"/>
              <a:t>Assume beginning inventory = 200</a:t>
            </a:r>
          </a:p>
          <a:p>
            <a:r>
              <a:rPr lang="en-US" dirty="0"/>
              <a:t>Purchases = 500</a:t>
            </a:r>
          </a:p>
          <a:p>
            <a:r>
              <a:rPr lang="en-US" dirty="0"/>
              <a:t>Sell = 300</a:t>
            </a:r>
          </a:p>
          <a:p>
            <a:endParaRPr lang="en-US" dirty="0"/>
          </a:p>
          <a:p>
            <a:r>
              <a:rPr lang="en-US" dirty="0"/>
              <a:t>End Inv = Beg Inv + </a:t>
            </a:r>
            <a:r>
              <a:rPr lang="en-US" dirty="0" err="1"/>
              <a:t>Pur</a:t>
            </a:r>
            <a:r>
              <a:rPr lang="en-US" dirty="0"/>
              <a:t> – Sell</a:t>
            </a:r>
          </a:p>
          <a:p>
            <a:pPr marL="0" indent="0">
              <a:buNone/>
            </a:pPr>
            <a:r>
              <a:rPr lang="en-US" dirty="0"/>
              <a:t>                    = 200 + 500 – 300 = </a:t>
            </a:r>
            <a:r>
              <a:rPr lang="en-US" dirty="0">
                <a:solidFill>
                  <a:srgbClr val="FF0000"/>
                </a:solidFill>
              </a:rPr>
              <a:t>400</a:t>
            </a:r>
          </a:p>
          <a:p>
            <a:pPr marL="0" indent="0">
              <a:buNone/>
            </a:pPr>
            <a:endParaRPr lang="en-US" dirty="0">
              <a:solidFill>
                <a:srgbClr val="FF0000"/>
              </a:solidFill>
            </a:endParaRPr>
          </a:p>
          <a:p>
            <a:pPr marL="0" indent="0">
              <a:buNone/>
            </a:pPr>
            <a:endParaRPr lang="en-US" dirty="0">
              <a:solidFill>
                <a:srgbClr val="FF0000"/>
              </a:solidFill>
            </a:endParaRPr>
          </a:p>
        </p:txBody>
      </p:sp>
      <p:sp>
        <p:nvSpPr>
          <p:cNvPr id="4" name="Content Placeholder 3">
            <a:extLst>
              <a:ext uri="{FF2B5EF4-FFF2-40B4-BE49-F238E27FC236}">
                <a16:creationId xmlns:a16="http://schemas.microsoft.com/office/drawing/2014/main" id="{D7185C33-F099-5B60-979A-268F8D937C3A}"/>
              </a:ext>
            </a:extLst>
          </p:cNvPr>
          <p:cNvSpPr>
            <a:spLocks noGrp="1"/>
          </p:cNvSpPr>
          <p:nvPr>
            <p:ph sz="quarter" idx="23"/>
          </p:nvPr>
        </p:nvSpPr>
        <p:spPr/>
        <p:txBody>
          <a:bodyPr/>
          <a:lstStyle/>
          <a:p>
            <a:endParaRPr lang="en-US"/>
          </a:p>
        </p:txBody>
      </p:sp>
    </p:spTree>
    <p:extLst>
      <p:ext uri="{BB962C8B-B14F-4D97-AF65-F5344CB8AC3E}">
        <p14:creationId xmlns:p14="http://schemas.microsoft.com/office/powerpoint/2010/main" val="53100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Flow of Costs – Perpetual System</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r>
              <a:rPr lang="en-US" dirty="0"/>
              <a:t>Maintains detailed records of the cost of each inventory purchase and sale.</a:t>
            </a:r>
          </a:p>
          <a:p>
            <a:r>
              <a:rPr lang="en-US" dirty="0"/>
              <a:t>Records continuously show inventory that should be on hand for every item.</a:t>
            </a:r>
          </a:p>
          <a:p>
            <a:r>
              <a:rPr lang="en-US" dirty="0"/>
              <a:t>Company determines cost of goods sold </a:t>
            </a:r>
            <a:r>
              <a:rPr lang="en-US" dirty="0">
                <a:solidFill>
                  <a:srgbClr val="FF0000"/>
                </a:solidFill>
              </a:rPr>
              <a:t>each time a sale occurs</a:t>
            </a:r>
            <a:r>
              <a:rPr lang="en-US" dirty="0"/>
              <a:t>.</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3"/>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19490242"/>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2.xml><?xml version="1.0" encoding="utf-8"?>
<ds:datastoreItem xmlns:ds="http://schemas.openxmlformats.org/officeDocument/2006/customXml" ds:itemID="{FCC68EE5-2F5D-4283-A2E1-FC1CCCD4DF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22962</TotalTime>
  <Words>4084</Words>
  <Application>Microsoft Office PowerPoint</Application>
  <PresentationFormat>全屏显示(4:3)</PresentationFormat>
  <Paragraphs>599</Paragraphs>
  <Slides>69</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Google Sans</vt:lpstr>
      <vt:lpstr>Liberation Sans</vt:lpstr>
      <vt:lpstr>Söhne</vt:lpstr>
      <vt:lpstr>Arial</vt:lpstr>
      <vt:lpstr>Calibri</vt:lpstr>
      <vt:lpstr>Calibri Light</vt:lpstr>
      <vt:lpstr>Courier New</vt:lpstr>
      <vt:lpstr>Times New Roman</vt:lpstr>
      <vt:lpstr>Wingdings</vt:lpstr>
      <vt:lpstr>Standard</vt:lpstr>
      <vt:lpstr>Financial Accounting</vt:lpstr>
      <vt:lpstr>Chapter Outline</vt:lpstr>
      <vt:lpstr>Learning Objective 1 Describe Merchandising Operations and Inventory Systems.</vt:lpstr>
      <vt:lpstr>Merchandising Operations and Inventory Systems</vt:lpstr>
      <vt:lpstr>Operating Cycles</vt:lpstr>
      <vt:lpstr>Merchandising Company</vt:lpstr>
      <vt:lpstr>Flow of Costs Overview</vt:lpstr>
      <vt:lpstr>Flow of Inventory</vt:lpstr>
      <vt:lpstr>Flow of Costs – Perpetual System</vt:lpstr>
      <vt:lpstr>Flow of Costs – Periodic System</vt:lpstr>
      <vt:lpstr>Comparison of Perpetual and Periodic</vt:lpstr>
      <vt:lpstr>Advantages of Perpetual Systems</vt:lpstr>
      <vt:lpstr>DO IT! 1: Merchandising Operations and Inventory Systems – Solution</vt:lpstr>
      <vt:lpstr>Learning Objective 2 Record Purchases Under a Perpetual System.</vt:lpstr>
      <vt:lpstr>Recording Purchases Under a Perpetual System</vt:lpstr>
      <vt:lpstr>Recording Purchases</vt:lpstr>
      <vt:lpstr>Record Purchase of Merchandise</vt:lpstr>
      <vt:lpstr>Freight Costs - Ownership</vt:lpstr>
      <vt:lpstr>Freight Costs</vt:lpstr>
      <vt:lpstr>Freight Example</vt:lpstr>
      <vt:lpstr>Purchase Returns and Allowances</vt:lpstr>
      <vt:lpstr>Purchase Return Example</vt:lpstr>
      <vt:lpstr>Purchase Review Question</vt:lpstr>
      <vt:lpstr>Purchase – Solution</vt:lpstr>
      <vt:lpstr>Purchase Discounts</vt:lpstr>
      <vt:lpstr>Examples of Credit Terms</vt:lpstr>
      <vt:lpstr>Purchase Discounts Example</vt:lpstr>
      <vt:lpstr>Purchase Discount Example – No Discount</vt:lpstr>
      <vt:lpstr>Summary of Purchasing Transactions</vt:lpstr>
      <vt:lpstr>DO IT! 2: Purchase Transactions</vt:lpstr>
      <vt:lpstr>DO IT! 2: Purchase Transactions – Solution</vt:lpstr>
      <vt:lpstr>Learning Objective 3 Record Sales Under a Perpetual Inventory System.</vt:lpstr>
      <vt:lpstr>Recording Sales - Perpetual System</vt:lpstr>
      <vt:lpstr>Sales invoice should support each credit sale</vt:lpstr>
      <vt:lpstr>Entries to Record Sales</vt:lpstr>
      <vt:lpstr>Recording Sales Example</vt:lpstr>
      <vt:lpstr>Sales Returns and Allowances</vt:lpstr>
      <vt:lpstr>Sales Returns and Allowances Example</vt:lpstr>
      <vt:lpstr>Sales Returns – Defective Example</vt:lpstr>
      <vt:lpstr>Sales Returns and Allowances Review Question</vt:lpstr>
      <vt:lpstr>Sales Returns and Allowances – Solution</vt:lpstr>
      <vt:lpstr>Sales Discounts</vt:lpstr>
      <vt:lpstr>Sales Discounts Example</vt:lpstr>
      <vt:lpstr>DO IT! 3: Sales Transactions</vt:lpstr>
      <vt:lpstr>DO IT! 3: Sales Transactions – Solution</vt:lpstr>
      <vt:lpstr>Learning Objective 4 Apply the Steps in the Accounting Cycle to a Merchandising Company.</vt:lpstr>
      <vt:lpstr>Adjusting Entries</vt:lpstr>
      <vt:lpstr>Adjusting Entries Example</vt:lpstr>
      <vt:lpstr>Closing Entries</vt:lpstr>
      <vt:lpstr>Closing Entries Continued</vt:lpstr>
      <vt:lpstr>Summary of Merchandising Entries</vt:lpstr>
      <vt:lpstr>Summary of Merchandising Entries - Events</vt:lpstr>
      <vt:lpstr>DO IT! 4: Closing Entries</vt:lpstr>
      <vt:lpstr>DO IT! 4: Closing Entries – Solution</vt:lpstr>
      <vt:lpstr>Learning Objective 5 Prepare Financial Statements for a Merchandising Company.</vt:lpstr>
      <vt:lpstr>Income Statement</vt:lpstr>
      <vt:lpstr>Income Statement Example</vt:lpstr>
      <vt:lpstr>Gross Profit Rate (Gross margin rate)</vt:lpstr>
      <vt:lpstr>Gross Profit Rate (Gross margin)</vt:lpstr>
      <vt:lpstr>Gross Profit Rate (Gross margin)</vt:lpstr>
      <vt:lpstr>Why Maotai has high gross margin?</vt:lpstr>
      <vt:lpstr>PowerPoint 演示文稿</vt:lpstr>
      <vt:lpstr>Operating Expenses</vt:lpstr>
      <vt:lpstr>Other Income and Expense</vt:lpstr>
      <vt:lpstr>Income Statement – PW Audio Supply</vt:lpstr>
      <vt:lpstr>Comprehensive Income Statement</vt:lpstr>
      <vt:lpstr>DO IT! 5: Financial Statement Classification</vt:lpstr>
      <vt:lpstr>DO IT! 5: Solution – Part 1</vt:lpstr>
      <vt:lpstr>DO IT! 5: Solution – Part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3294</cp:revision>
  <cp:lastPrinted>2021-04-08T14:56:16Z</cp:lastPrinted>
  <dcterms:created xsi:type="dcterms:W3CDTF">2018-08-23T13:01:59Z</dcterms:created>
  <dcterms:modified xsi:type="dcterms:W3CDTF">2024-03-23T11:15:47Z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